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301" r:id="rId3"/>
    <p:sldId id="302" r:id="rId4"/>
    <p:sldId id="303" r:id="rId5"/>
    <p:sldId id="322" r:id="rId6"/>
    <p:sldId id="304" r:id="rId7"/>
    <p:sldId id="323" r:id="rId8"/>
    <p:sldId id="306" r:id="rId9"/>
    <p:sldId id="324" r:id="rId10"/>
    <p:sldId id="325" r:id="rId11"/>
    <p:sldId id="307" r:id="rId12"/>
    <p:sldId id="308" r:id="rId13"/>
    <p:sldId id="327" r:id="rId14"/>
    <p:sldId id="311" r:id="rId15"/>
    <p:sldId id="340" r:id="rId16"/>
    <p:sldId id="310" r:id="rId17"/>
    <p:sldId id="312" r:id="rId18"/>
    <p:sldId id="341" r:id="rId19"/>
    <p:sldId id="313" r:id="rId20"/>
    <p:sldId id="314" r:id="rId21"/>
    <p:sldId id="315" r:id="rId22"/>
    <p:sldId id="342" r:id="rId23"/>
    <p:sldId id="343" r:id="rId24"/>
    <p:sldId id="316" r:id="rId25"/>
    <p:sldId id="317" r:id="rId26"/>
    <p:sldId id="318" r:id="rId27"/>
    <p:sldId id="319" r:id="rId28"/>
    <p:sldId id="258" r:id="rId29"/>
    <p:sldId id="344" r:id="rId30"/>
    <p:sldId id="345" r:id="rId31"/>
    <p:sldId id="346" r:id="rId32"/>
    <p:sldId id="347" r:id="rId33"/>
    <p:sldId id="320" r:id="rId34"/>
    <p:sldId id="328" r:id="rId35"/>
    <p:sldId id="330" r:id="rId36"/>
    <p:sldId id="331" r:id="rId37"/>
    <p:sldId id="348" r:id="rId38"/>
    <p:sldId id="332" r:id="rId39"/>
    <p:sldId id="333" r:id="rId40"/>
    <p:sldId id="349" r:id="rId41"/>
    <p:sldId id="334" r:id="rId42"/>
    <p:sldId id="335" r:id="rId43"/>
    <p:sldId id="336" r:id="rId44"/>
    <p:sldId id="337" r:id="rId45"/>
    <p:sldId id="354" r:id="rId46"/>
    <p:sldId id="355" r:id="rId47"/>
    <p:sldId id="356" r:id="rId48"/>
    <p:sldId id="357" r:id="rId49"/>
    <p:sldId id="338" r:id="rId50"/>
    <p:sldId id="358" r:id="rId51"/>
    <p:sldId id="412"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5B9BD5"/>
    <a:srgbClr val="C00000"/>
    <a:srgbClr val="385723"/>
    <a:srgbClr val="002060"/>
    <a:srgbClr val="FFB4B4"/>
    <a:srgbClr val="B4FFB4"/>
    <a:srgbClr val="B4B4FF"/>
    <a:srgbClr val="000000"/>
    <a:srgbClr val="E9E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73" autoAdjust="0"/>
    <p:restoredTop sz="74286" autoAdjust="0"/>
  </p:normalViewPr>
  <p:slideViewPr>
    <p:cSldViewPr snapToGrid="0">
      <p:cViewPr varScale="1">
        <p:scale>
          <a:sx n="89" d="100"/>
          <a:sy n="89" d="100"/>
        </p:scale>
        <p:origin x="1768" y="16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2.jpg>
</file>

<file path=ppt/media/image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9/26/21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12</a:t>
            </a:fld>
            <a:endParaRPr lang="en-US"/>
          </a:p>
        </p:txBody>
      </p:sp>
    </p:spTree>
    <p:extLst>
      <p:ext uri="{BB962C8B-B14F-4D97-AF65-F5344CB8AC3E}">
        <p14:creationId xmlns:p14="http://schemas.microsoft.com/office/powerpoint/2010/main" val="2940016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2470886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terminology from IEEE 754, just fine for written discussion where you can see the difference between ‘E’ and ‘e’ and don’t have to worry about confusing the sound of ‘E’ and ‘T’.</a:t>
            </a:r>
          </a:p>
          <a:p>
            <a:endParaRPr lang="en-US" dirty="0"/>
          </a:p>
          <a:p>
            <a:r>
              <a:rPr lang="en-US" dirty="0"/>
              <a:t>In the textbook I used the terminology from the standard.</a:t>
            </a:r>
          </a:p>
        </p:txBody>
      </p:sp>
      <p:sp>
        <p:nvSpPr>
          <p:cNvPr id="4" name="Slide Number Placeholder 3"/>
          <p:cNvSpPr>
            <a:spLocks noGrp="1"/>
          </p:cNvSpPr>
          <p:nvPr>
            <p:ph type="sldNum" sz="quarter" idx="5"/>
          </p:nvPr>
        </p:nvSpPr>
        <p:spPr/>
        <p:txBody>
          <a:bodyPr/>
          <a:lstStyle/>
          <a:p>
            <a:fld id="{B451C161-4068-4B77-B93E-241C90510927}" type="slidenum">
              <a:rPr lang="en-US" smtClean="0"/>
              <a:t>17</a:t>
            </a:fld>
            <a:endParaRPr lang="en-US"/>
          </a:p>
        </p:txBody>
      </p:sp>
    </p:spTree>
    <p:extLst>
      <p:ext uri="{BB962C8B-B14F-4D97-AF65-F5344CB8AC3E}">
        <p14:creationId xmlns:p14="http://schemas.microsoft.com/office/powerpoint/2010/main" val="1586312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terminology is more suitable for verbal discussion.</a:t>
            </a:r>
          </a:p>
          <a:p>
            <a:endParaRPr lang="en-US" dirty="0"/>
          </a:p>
          <a:p>
            <a:r>
              <a:rPr lang="en-US" dirty="0"/>
              <a:t>Notice that (for normalized numbers), the integer portion of the significand can only be 1. That means we don’t need to encode that 1 in the representation; it’s implicit.</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614622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people use “half/single/double/quad precision” instead of “binary16/32/64/128”</a:t>
            </a:r>
          </a:p>
          <a:p>
            <a:r>
              <a:rPr lang="en-US" dirty="0"/>
              <a:t>16- and 128-bit precision were not in original standard</a:t>
            </a:r>
          </a:p>
          <a:p>
            <a:r>
              <a:rPr lang="en-US" dirty="0"/>
              <a:t>2008 standard </a:t>
            </a:r>
            <a:r>
              <a:rPr lang="en-US" i="1" dirty="0"/>
              <a:t>also</a:t>
            </a:r>
            <a:r>
              <a:rPr lang="en-US" i="0" dirty="0"/>
              <a:t> defines bit fields for 128+32n-bit precision</a:t>
            </a:r>
          </a:p>
          <a:p>
            <a:r>
              <a:rPr lang="en-US" i="0" dirty="0"/>
              <a:t>2008 standard </a:t>
            </a:r>
            <a:r>
              <a:rPr lang="en-US" i="1" dirty="0"/>
              <a:t>also</a:t>
            </a:r>
            <a:r>
              <a:rPr lang="en-US" i="0" dirty="0"/>
              <a:t> defines </a:t>
            </a:r>
            <a:r>
              <a:rPr lang="en-US" i="1" dirty="0"/>
              <a:t>decimal</a:t>
            </a:r>
            <a:r>
              <a:rPr lang="en-US" i="0" dirty="0"/>
              <a:t> types for these levels of precision (“decimal16/32/64/128”)</a:t>
            </a:r>
          </a:p>
          <a:p>
            <a:endParaRPr lang="en-US" i="0" dirty="0"/>
          </a:p>
          <a:p>
            <a:r>
              <a:rPr lang="en-US" i="0" dirty="0"/>
              <a:t>long double is not guaranteed to be binary128; for example, on x86-64, long double is x87’s 80-bit “extended precision”. On some other processors, long double is binary64.</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8593031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Encodings for zero/subnormal may have a 0 or 1 in bit63.</a:t>
            </a:r>
          </a:p>
          <a:p>
            <a:r>
              <a:rPr lang="en-US" dirty="0"/>
              <a:t>Encodings for infinity/</a:t>
            </a:r>
            <a:r>
              <a:rPr lang="en-US" dirty="0" err="1"/>
              <a:t>NaN</a:t>
            </a:r>
            <a:r>
              <a:rPr lang="en-US" dirty="0"/>
              <a:t> may have 00/01/10/11 in bits63..62.</a:t>
            </a:r>
          </a:p>
          <a:p>
            <a:endParaRPr lang="en-US" dirty="0"/>
          </a:p>
          <a:p>
            <a:r>
              <a:rPr lang="en-US" dirty="0"/>
              <a:t>80-bit extended precision is allowed by IEEE754, but it doesn’t fit the format of 3 well-defined fields</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74479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31036511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37652925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89080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336074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16493895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3248585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40371282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FP -&gt; int may not even be correct due to overflow</a:t>
            </a:r>
          </a:p>
          <a:p>
            <a:r>
              <a:rPr lang="en-US" dirty="0"/>
              <a:t>double -&gt; float might even round to 0 or to infinity</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38447298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 small to be practical for actual use</a:t>
            </a:r>
          </a:p>
          <a:p>
            <a:r>
              <a:rPr lang="en-US" dirty="0"/>
              <a:t>Good size for hand-examples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35129778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2117820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IEEE 754-1985 called these </a:t>
            </a:r>
            <a:r>
              <a:rPr lang="en-US" i="1" dirty="0"/>
              <a:t>denormal numbers</a:t>
            </a:r>
            <a:r>
              <a:rPr lang="en-US" i="0" dirty="0"/>
              <a:t>; IEEE 754-2008 calls these </a:t>
            </a:r>
            <a:r>
              <a:rPr lang="en-US" i="1" dirty="0"/>
              <a:t>subnormal numbers</a:t>
            </a:r>
            <a:r>
              <a:rPr lang="en-US" i="0" dirty="0"/>
              <a:t>. Some people still use </a:t>
            </a:r>
            <a:r>
              <a:rPr lang="en-US" i="1" dirty="0"/>
              <a:t>denormal</a:t>
            </a:r>
            <a:r>
              <a:rPr lang="en-US" i="0" dirty="0"/>
              <a:t>.</a:t>
            </a:r>
          </a:p>
          <a:p>
            <a:endParaRPr lang="en-US" i="0" dirty="0"/>
          </a:p>
          <a:p>
            <a:r>
              <a:rPr lang="en-US" i="0" dirty="0"/>
              <a:t>E = 0x0 flags that a number is subnormal (or zero)</a:t>
            </a:r>
          </a:p>
          <a:p>
            <a:r>
              <a:rPr lang="en-US" i="0" dirty="0"/>
              <a:t>Implicit leading digit is 0, not 1</a:t>
            </a:r>
          </a:p>
          <a:p>
            <a:r>
              <a:rPr lang="en-US" i="0" dirty="0"/>
              <a:t>exponent = 1 - bias (note that E-bias is 0-bias) – essentially, exponent is the least “normal” exponent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28660293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Technically, zero is not subnormal, but I don’t think that there are adverse consequences if you think of it as subnormal – essentially, it’s a subnormal value that traded off its last bit of precision – it’s ±0.00..0 x 2^{1-bias}</a:t>
            </a:r>
          </a:p>
          <a:p>
            <a:endParaRPr lang="en-US" dirty="0"/>
          </a:p>
          <a:p>
            <a:r>
              <a:rPr lang="en-US" dirty="0"/>
              <a:t>±0 because it may not be exactly 0; it may be a limit approaching 0, and mathematically you want to know which side of 0 the limit is on.</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35608229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infinity is the next increment up from the greatest normal number (0 111…10 111 -&gt; 0 111…11 000)</a:t>
            </a:r>
          </a:p>
          <a:p>
            <a:r>
              <a:rPr lang="en-US" dirty="0"/>
              <a:t>Unlike 0 being </a:t>
            </a:r>
            <a:r>
              <a:rPr lang="en-US" dirty="0" err="1"/>
              <a:t>equallly</a:t>
            </a:r>
            <a:r>
              <a:rPr lang="en-US" dirty="0"/>
              <a:t> interpretable as subnormal or as a special case, infinity cannot reasonably be interpreted as a normal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6767475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10077817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2429594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38030597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36607657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Comparison with </a:t>
            </a:r>
            <a:r>
              <a:rPr lang="en-US" dirty="0" err="1"/>
              <a:t>NaN</a:t>
            </a:r>
            <a:r>
              <a:rPr lang="en-US" dirty="0"/>
              <a:t> always returns false: it’s literally not a number and therefore is not greater than, less than, equal to, nor not equal to any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1658309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24122973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4728334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7001758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24386237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loss of generality, assume…</a:t>
            </a:r>
          </a:p>
          <a:p>
            <a:endParaRPr lang="en-US" dirty="0"/>
          </a:p>
          <a:p>
            <a:r>
              <a:rPr lang="en-US" dirty="0"/>
              <a:t>Add (subtract) – if one value is positive and other is negative, then subtract</a:t>
            </a:r>
          </a:p>
          <a:p>
            <a:endParaRPr lang="en-US" dirty="0"/>
          </a:p>
          <a:p>
            <a:r>
              <a:rPr lang="en-US" dirty="0"/>
              <a:t>Equation at bottom assumes S1=S2</a:t>
            </a:r>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3541166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really shouldn’t require much explanation: change the sign of the subtrahend, and add.</a:t>
            </a:r>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3563259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269007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1011_2 = 11_{10}</a:t>
            </a:r>
          </a:p>
          <a:p>
            <a:r>
              <a:rPr lang="en-US" dirty="0"/>
              <a:t>101_2 = 5_{10}</a:t>
            </a:r>
          </a:p>
          <a:p>
            <a:r>
              <a:rPr lang="en-US" dirty="0"/>
              <a:t>2^3 = 8</a:t>
            </a:r>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1689804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next slide: the limitation is that there are a finite number of bits</a:t>
            </a:r>
          </a:p>
          <a:p>
            <a:endParaRPr lang="en-US" dirty="0"/>
          </a:p>
          <a:p>
            <a:r>
              <a:rPr lang="en-US" dirty="0"/>
              <a:t>Decimal fractions have the same problem, except the problem is with fractions not of the form </a:t>
            </a:r>
            <a:r>
              <a:rPr lang="en-US" i="1" dirty="0"/>
              <a:t>n</a:t>
            </a:r>
            <a:r>
              <a:rPr lang="en-US" dirty="0"/>
              <a:t>/10</a:t>
            </a:r>
            <a:r>
              <a:rPr lang="en-US" i="1" baseline="30000" dirty="0"/>
              <a:t>k</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91087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previous slide: the limitation is that there are a finite number of bits</a:t>
            </a:r>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9</a:t>
            </a:fld>
            <a:endParaRPr lang="en-US"/>
          </a:p>
        </p:txBody>
      </p:sp>
    </p:spTree>
    <p:extLst>
      <p:ext uri="{BB962C8B-B14F-4D97-AF65-F5344CB8AC3E}">
        <p14:creationId xmlns:p14="http://schemas.microsoft.com/office/powerpoint/2010/main" val="1610990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a:t>
            </a:r>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67214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11</a:t>
            </a:fld>
            <a:endParaRPr lang="en-US"/>
          </a:p>
        </p:txBody>
      </p:sp>
    </p:spTree>
    <p:extLst>
      <p:ext uri="{BB962C8B-B14F-4D97-AF65-F5344CB8AC3E}">
        <p14:creationId xmlns:p14="http://schemas.microsoft.com/office/powerpoint/2010/main" val="24832489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E6F902-31B0-C749-B955-5A3E4D8260BA}" type="datetime1">
              <a:rPr lang="en-US" smtClean="0"/>
              <a:t>9/26/21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F23D98-3510-7245-86CD-59E60D1657F9}" type="datetime1">
              <a:rPr lang="en-US" smtClean="0"/>
              <a:t>9/26/21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3EAFC5AE-625B-5448-A323-7375037ACA0A}" type="datetime1">
              <a:rPr lang="en-US" smtClean="0"/>
              <a:t>9/26/21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7DC098-65A3-4C4E-B095-AF27D03BB041}" type="datetime1">
              <a:rPr lang="en-US" smtClean="0"/>
              <a:t>9/26/21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690363-2B5E-EF47-A323-2A6A6AC3C0A6}" type="datetime1">
              <a:rPr lang="en-US" smtClean="0"/>
              <a:t>9/26/21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BCE32E-CD4C-2645-AF16-A48AEDD1FD4A}" type="datetime1">
              <a:rPr lang="en-US" smtClean="0"/>
              <a:t>9/26/21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E1833B-C2DE-EF47-B853-9071570580B9}" type="datetime1">
              <a:rPr lang="en-US" smtClean="0"/>
              <a:t>9/26/21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F1707C-5FA0-3C4B-BD19-4F2693455920}" type="datetime1">
              <a:rPr lang="en-US" smtClean="0"/>
              <a:t>9/26/21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5F269E-5328-244F-B514-1780FC037411}" type="datetime1">
              <a:rPr lang="en-US" smtClean="0"/>
              <a:t>9/26/21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46C38DEB-2EDB-D742-8978-732BE86CF6BF}" type="datetime1">
              <a:rPr lang="en-US" smtClean="0"/>
              <a:t>9/26/21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https://www.military.com/daily-news/2019/12/05/thousands-tricare-patients-billed-100-times-more-premium-glitch.html" TargetMode="External"/><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www.wsj.com/articles/berkshire-hathaways-stock-price-is-too-much-for-computers-11620168548"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0.xml"/><Relationship Id="rId1" Type="http://schemas.openxmlformats.org/officeDocument/2006/relationships/slideLayout" Target="../slideLayouts/slideLayout6.xml"/><Relationship Id="rId5" Type="http://schemas.openxmlformats.org/officeDocument/2006/relationships/image" Target="../media/image19.emf"/><Relationship Id="rId4" Type="http://schemas.openxmlformats.org/officeDocument/2006/relationships/image" Target="../media/image2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22.emf"/><Relationship Id="rId4" Type="http://schemas.openxmlformats.org/officeDocument/2006/relationships/image" Target="../media/image19.emf"/></Relationships>
</file>

<file path=ppt/slides/_rels/slide4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5.xml"/><Relationship Id="rId1" Type="http://schemas.openxmlformats.org/officeDocument/2006/relationships/slideLayout" Target="../slideLayouts/slideLayout4.xml"/><Relationship Id="rId5" Type="http://schemas.openxmlformats.org/officeDocument/2006/relationships/image" Target="../media/image19.emf"/><Relationship Id="rId4" Type="http://schemas.openxmlformats.org/officeDocument/2006/relationships/image" Target="../media/image18.emf"/></Relationships>
</file>

<file path=ppt/slides/_rels/slide4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emf"/><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Arithmetic for Binary Computers (ABCs)</a:t>
            </a:r>
            <a:br>
              <a:rPr lang="en-US" dirty="0"/>
            </a:br>
            <a:br>
              <a:rPr lang="en-US" dirty="0"/>
            </a:br>
            <a:r>
              <a:rPr lang="en-US" dirty="0"/>
              <a:t>Floating Point Numbers</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2011AFC-BD0D-1242-AFAF-CE967E6236B3}"/>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DF161DA3-1C00-5144-81B4-4AF671DD771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itle 6">
            <a:extLst>
              <a:ext uri="{FF2B5EF4-FFF2-40B4-BE49-F238E27FC236}">
                <a16:creationId xmlns:a16="http://schemas.microsoft.com/office/drawing/2014/main" id="{4956804C-6981-C341-A17B-B0A5333041CD}"/>
              </a:ext>
            </a:extLst>
          </p:cNvPr>
          <p:cNvSpPr>
            <a:spLocks noGrp="1"/>
          </p:cNvSpPr>
          <p:nvPr>
            <p:ph type="title"/>
          </p:nvPr>
        </p:nvSpPr>
        <p:spPr/>
        <p:txBody>
          <a:bodyPr/>
          <a:lstStyle/>
          <a:p>
            <a:r>
              <a:rPr lang="en-US" dirty="0"/>
              <a:t>Digression:</a:t>
            </a:r>
            <a:br>
              <a:rPr lang="en-US" dirty="0"/>
            </a:br>
            <a:r>
              <a:rPr lang="en-US" dirty="0"/>
              <a:t>Decimal Fixed Point Value Hack</a:t>
            </a:r>
          </a:p>
        </p:txBody>
      </p:sp>
      <p:sp>
        <p:nvSpPr>
          <p:cNvPr id="8" name="Text Placeholder 7">
            <a:extLst>
              <a:ext uri="{FF2B5EF4-FFF2-40B4-BE49-F238E27FC236}">
                <a16:creationId xmlns:a16="http://schemas.microsoft.com/office/drawing/2014/main" id="{C5185E13-A738-AA4E-A856-CA1E1D1710E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46098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5A03230-BAFA-5B42-BA33-71B186DAB0EE}"/>
              </a:ext>
            </a:extLst>
          </p:cNvPr>
          <p:cNvSpPr>
            <a:spLocks noGrp="1"/>
          </p:cNvSpPr>
          <p:nvPr>
            <p:ph type="title"/>
          </p:nvPr>
        </p:nvSpPr>
        <p:spPr/>
        <p:txBody>
          <a:bodyPr/>
          <a:lstStyle/>
          <a:p>
            <a:r>
              <a:rPr lang="en-US" dirty="0"/>
              <a:t>Why Fixed Point Decimal?</a:t>
            </a:r>
          </a:p>
        </p:txBody>
      </p:sp>
      <p:sp>
        <p:nvSpPr>
          <p:cNvPr id="9" name="Content Placeholder 8">
            <a:extLst>
              <a:ext uri="{FF2B5EF4-FFF2-40B4-BE49-F238E27FC236}">
                <a16:creationId xmlns:a16="http://schemas.microsoft.com/office/drawing/2014/main" id="{A87FDE89-A8AB-A542-97F1-330631E64A80}"/>
              </a:ext>
            </a:extLst>
          </p:cNvPr>
          <p:cNvSpPr>
            <a:spLocks noGrp="1"/>
          </p:cNvSpPr>
          <p:nvPr>
            <p:ph sz="half" idx="1"/>
          </p:nvPr>
        </p:nvSpPr>
        <p:spPr>
          <a:xfrm>
            <a:off x="838200" y="1825625"/>
            <a:ext cx="5257800" cy="4351338"/>
          </a:xfrm>
        </p:spPr>
        <p:txBody>
          <a:bodyPr>
            <a:normAutofit/>
          </a:bodyPr>
          <a:lstStyle/>
          <a:p>
            <a:r>
              <a:rPr lang="en-US" dirty="0"/>
              <a:t>Floating point numbers solve the large/small problem</a:t>
            </a:r>
          </a:p>
          <a:p>
            <a:endParaRPr lang="en-US" dirty="0"/>
          </a:p>
          <a:p>
            <a:r>
              <a:rPr lang="en-US" dirty="0"/>
              <a:t>Floating point numbers do not solve the limits on representable fractions</a:t>
            </a:r>
          </a:p>
          <a:p>
            <a:endParaRPr lang="en-US" dirty="0"/>
          </a:p>
          <a:p>
            <a:r>
              <a:rPr lang="en-US" dirty="0"/>
              <a:t>Inability to represent 0.01 problematic for decimal currency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1" name="Content Placeholder 2">
            <a:extLst>
              <a:ext uri="{FF2B5EF4-FFF2-40B4-BE49-F238E27FC236}">
                <a16:creationId xmlns:a16="http://schemas.microsoft.com/office/drawing/2014/main" id="{7963E414-093B-B946-BE0A-1F57113EF497}"/>
              </a:ext>
            </a:extLst>
          </p:cNvPr>
          <p:cNvPicPr>
            <a:picLocks noGrp="1" noChangeAspect="1"/>
          </p:cNvPicPr>
          <p:nvPr>
            <p:ph sz="half" idx="2"/>
          </p:nvPr>
        </p:nvPicPr>
        <p:blipFill>
          <a:blip r:embed="rId3"/>
          <a:stretch>
            <a:fillRect/>
          </a:stretch>
        </p:blipFill>
        <p:spPr>
          <a:xfrm>
            <a:off x="6470650" y="2216944"/>
            <a:ext cx="4584700" cy="3568700"/>
          </a:xfrm>
          <a:prstGeom prst="rect">
            <a:avLst/>
          </a:prstGeom>
        </p:spPr>
      </p:pic>
    </p:spTree>
    <p:extLst>
      <p:ext uri="{BB962C8B-B14F-4D97-AF65-F5344CB8AC3E}">
        <p14:creationId xmlns:p14="http://schemas.microsoft.com/office/powerpoint/2010/main" val="1053218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469C9D2-CB82-C144-9822-A280DEE9A653}"/>
              </a:ext>
            </a:extLst>
          </p:cNvPr>
          <p:cNvSpPr>
            <a:spLocks noGrp="1"/>
          </p:cNvSpPr>
          <p:nvPr>
            <p:ph type="title"/>
          </p:nvPr>
        </p:nvSpPr>
        <p:spPr/>
        <p:txBody>
          <a:bodyPr/>
          <a:lstStyle/>
          <a:p>
            <a:r>
              <a:rPr lang="en-US" dirty="0"/>
              <a:t>Decimal Fixed Point Hack</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8" name="Content Placeholder 7">
            <a:extLst>
              <a:ext uri="{FF2B5EF4-FFF2-40B4-BE49-F238E27FC236}">
                <a16:creationId xmlns:a16="http://schemas.microsoft.com/office/drawing/2014/main" id="{C3149F04-96E2-D947-95B4-B29644AF7A8D}"/>
              </a:ext>
            </a:extLst>
          </p:cNvPr>
          <p:cNvPicPr>
            <a:picLocks noGrp="1" noChangeAspect="1"/>
          </p:cNvPicPr>
          <p:nvPr>
            <p:ph sz="half" idx="4294967295"/>
          </p:nvPr>
        </p:nvPicPr>
        <p:blipFill>
          <a:blip r:embed="rId3"/>
          <a:stretch>
            <a:fillRect/>
          </a:stretch>
        </p:blipFill>
        <p:spPr>
          <a:xfrm>
            <a:off x="8207869" y="3168550"/>
            <a:ext cx="3714893" cy="2746335"/>
          </a:xfrm>
          <a:prstGeom prst="rect">
            <a:avLst/>
          </a:prstGeom>
        </p:spPr>
      </p:pic>
      <p:sp>
        <p:nvSpPr>
          <p:cNvPr id="9" name="Rectangle 8">
            <a:extLst>
              <a:ext uri="{FF2B5EF4-FFF2-40B4-BE49-F238E27FC236}">
                <a16:creationId xmlns:a16="http://schemas.microsoft.com/office/drawing/2014/main" id="{ADDA56B9-E1C6-D143-A278-13DDE8A1B19E}"/>
              </a:ext>
            </a:extLst>
          </p:cNvPr>
          <p:cNvSpPr/>
          <p:nvPr/>
        </p:nvSpPr>
        <p:spPr>
          <a:xfrm>
            <a:off x="5855970" y="2804167"/>
            <a:ext cx="5956300" cy="253916"/>
          </a:xfrm>
          <a:prstGeom prst="rect">
            <a:avLst/>
          </a:prstGeom>
        </p:spPr>
        <p:txBody>
          <a:bodyPr wrap="square">
            <a:spAutoFit/>
          </a:bodyPr>
          <a:lstStyle/>
          <a:p>
            <a:r>
              <a:rPr lang="en-US" sz="1050" dirty="0">
                <a:hlinkClick r:id="rId4"/>
              </a:rPr>
              <a:t>https://www.wsj.com/articles/berkshire-hathaways-stock-price-is-too-much-for-computers-11620168548</a:t>
            </a:r>
            <a:endParaRPr lang="en-US" sz="1050" dirty="0"/>
          </a:p>
        </p:txBody>
      </p:sp>
      <p:pic>
        <p:nvPicPr>
          <p:cNvPr id="10" name="Picture 9">
            <a:extLst>
              <a:ext uri="{FF2B5EF4-FFF2-40B4-BE49-F238E27FC236}">
                <a16:creationId xmlns:a16="http://schemas.microsoft.com/office/drawing/2014/main" id="{149D512C-B034-3547-946D-E060E0996921}"/>
              </a:ext>
            </a:extLst>
          </p:cNvPr>
          <p:cNvPicPr>
            <a:picLocks noChangeAspect="1"/>
          </p:cNvPicPr>
          <p:nvPr/>
        </p:nvPicPr>
        <p:blipFill rotWithShape="1">
          <a:blip r:embed="rId5">
            <a:clrChange>
              <a:clrFrom>
                <a:srgbClr val="FFFFFF"/>
              </a:clrFrom>
              <a:clrTo>
                <a:srgbClr val="FFFFFF">
                  <a:alpha val="0"/>
                </a:srgbClr>
              </a:clrTo>
            </a:clrChange>
          </a:blip>
          <a:srcRect b="31752"/>
          <a:stretch/>
        </p:blipFill>
        <p:spPr>
          <a:xfrm>
            <a:off x="5855970" y="2333752"/>
            <a:ext cx="6118860" cy="496160"/>
          </a:xfrm>
          <a:prstGeom prst="rect">
            <a:avLst/>
          </a:prstGeom>
        </p:spPr>
      </p:pic>
      <p:sp>
        <p:nvSpPr>
          <p:cNvPr id="11" name="Oval 10">
            <a:extLst>
              <a:ext uri="{FF2B5EF4-FFF2-40B4-BE49-F238E27FC236}">
                <a16:creationId xmlns:a16="http://schemas.microsoft.com/office/drawing/2014/main" id="{416273DC-25C8-B842-9BA2-E86D5EC64968}"/>
              </a:ext>
            </a:extLst>
          </p:cNvPr>
          <p:cNvSpPr/>
          <p:nvPr/>
        </p:nvSpPr>
        <p:spPr>
          <a:xfrm>
            <a:off x="9848711" y="2519487"/>
            <a:ext cx="1658007" cy="31042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BF1F639E-0B55-2043-8D97-D2AD25FB74B7}"/>
              </a:ext>
            </a:extLst>
          </p:cNvPr>
          <p:cNvPicPr>
            <a:picLocks noChangeAspect="1"/>
          </p:cNvPicPr>
          <p:nvPr/>
        </p:nvPicPr>
        <p:blipFill>
          <a:blip r:embed="rId6"/>
          <a:stretch>
            <a:fillRect/>
          </a:stretch>
        </p:blipFill>
        <p:spPr>
          <a:xfrm>
            <a:off x="469900" y="2735199"/>
            <a:ext cx="4757044" cy="2746335"/>
          </a:xfrm>
          <a:prstGeom prst="rect">
            <a:avLst/>
          </a:prstGeom>
        </p:spPr>
      </p:pic>
      <p:pic>
        <p:nvPicPr>
          <p:cNvPr id="14" name="Picture 13">
            <a:extLst>
              <a:ext uri="{FF2B5EF4-FFF2-40B4-BE49-F238E27FC236}">
                <a16:creationId xmlns:a16="http://schemas.microsoft.com/office/drawing/2014/main" id="{F3448C28-F0A7-954C-94A2-0270173E908A}"/>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2260014" y="5481534"/>
            <a:ext cx="3848100" cy="850900"/>
          </a:xfrm>
          <a:prstGeom prst="rect">
            <a:avLst/>
          </a:prstGeom>
        </p:spPr>
      </p:pic>
      <p:sp>
        <p:nvSpPr>
          <p:cNvPr id="15" name="Rectangle 14">
            <a:extLst>
              <a:ext uri="{FF2B5EF4-FFF2-40B4-BE49-F238E27FC236}">
                <a16:creationId xmlns:a16="http://schemas.microsoft.com/office/drawing/2014/main" id="{B208C01A-AC9A-9843-9313-6BD247622772}"/>
              </a:ext>
            </a:extLst>
          </p:cNvPr>
          <p:cNvSpPr/>
          <p:nvPr/>
        </p:nvSpPr>
        <p:spPr>
          <a:xfrm>
            <a:off x="2260014" y="6205476"/>
            <a:ext cx="6977756" cy="253916"/>
          </a:xfrm>
          <a:prstGeom prst="rect">
            <a:avLst/>
          </a:prstGeom>
        </p:spPr>
        <p:txBody>
          <a:bodyPr wrap="square">
            <a:spAutoFit/>
          </a:bodyPr>
          <a:lstStyle/>
          <a:p>
            <a:r>
              <a:rPr lang="en-US" sz="1050" dirty="0">
                <a:hlinkClick r:id="rId8"/>
              </a:rPr>
              <a:t>https://www.military.com/daily-news/2019/12/05/thousands-tricare-patients-billed-100-times-more-premium-glitch.html</a:t>
            </a:r>
            <a:endParaRPr lang="en-US" sz="1050" dirty="0"/>
          </a:p>
        </p:txBody>
      </p:sp>
      <p:sp>
        <p:nvSpPr>
          <p:cNvPr id="17" name="Content Placeholder 2">
            <a:extLst>
              <a:ext uri="{FF2B5EF4-FFF2-40B4-BE49-F238E27FC236}">
                <a16:creationId xmlns:a16="http://schemas.microsoft.com/office/drawing/2014/main" id="{CC45A152-12B2-C84E-84A6-6F618DCBE789}"/>
              </a:ext>
            </a:extLst>
          </p:cNvPr>
          <p:cNvSpPr txBox="1">
            <a:spLocks/>
          </p:cNvSpPr>
          <p:nvPr/>
        </p:nvSpPr>
        <p:spPr>
          <a:xfrm>
            <a:off x="838200" y="1130196"/>
            <a:ext cx="10147300" cy="19113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US" sz="2400" dirty="0"/>
              <a:t>If unit is a tenth/hundredth/thousandth/ten-thousandth/etc., then</a:t>
            </a:r>
            <a:br>
              <a:rPr lang="en-US" sz="2400" dirty="0"/>
            </a:br>
            <a:r>
              <a:rPr lang="en-US" sz="2400" dirty="0"/>
              <a:t>store as integer and use software to insert decimal point</a:t>
            </a:r>
          </a:p>
          <a:p>
            <a:pPr marL="285750" indent="-285750"/>
            <a:r>
              <a:rPr lang="en-US" sz="2400" dirty="0"/>
              <a:t>Can introduce pernicious bug</a:t>
            </a:r>
          </a:p>
          <a:p>
            <a:pPr marL="285750" indent="-285750"/>
            <a:r>
              <a:rPr lang="en-US" sz="2400" dirty="0"/>
              <a:t>Does </a:t>
            </a:r>
            <a:r>
              <a:rPr lang="en-US" sz="2400" i="1" dirty="0"/>
              <a:t>not</a:t>
            </a:r>
            <a:r>
              <a:rPr lang="en-US" sz="2400" dirty="0"/>
              <a:t> solve large/small problem </a:t>
            </a:r>
          </a:p>
        </p:txBody>
      </p:sp>
    </p:spTree>
    <p:extLst>
      <p:ext uri="{BB962C8B-B14F-4D97-AF65-F5344CB8AC3E}">
        <p14:creationId xmlns:p14="http://schemas.microsoft.com/office/powerpoint/2010/main" val="373566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dissolve">
                                      <p:cBhvr>
                                        <p:cTn id="7" dur="500"/>
                                        <p:tgtEl>
                                          <p:spTgt spid="1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7">
                                            <p:txEl>
                                              <p:pRg st="1" end="1"/>
                                            </p:txEl>
                                          </p:spTgt>
                                        </p:tgtEl>
                                        <p:attrNameLst>
                                          <p:attrName>style.visibility</p:attrName>
                                        </p:attrNameLst>
                                      </p:cBhvr>
                                      <p:to>
                                        <p:strVal val="visible"/>
                                      </p:to>
                                    </p:set>
                                    <p:animEffect transition="in" filter="dissolve">
                                      <p:cBhvr>
                                        <p:cTn id="12" dur="500"/>
                                        <p:tgtEl>
                                          <p:spTgt spid="17">
                                            <p:txEl>
                                              <p:pRg st="1" end="1"/>
                                            </p:txEl>
                                          </p:spTgt>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randombar(vertical)">
                                      <p:cBhvr>
                                        <p:cTn id="15" dur="500"/>
                                        <p:tgtEl>
                                          <p:spTgt spid="15"/>
                                        </p:tgtEl>
                                      </p:cBhvr>
                                    </p:animEffect>
                                  </p:childTnLst>
                                </p:cTn>
                              </p:par>
                              <p:par>
                                <p:cTn id="16" presetID="14" presetClass="entr" presetSubtype="5"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randombar(vertical)">
                                      <p:cBhvr>
                                        <p:cTn id="18" dur="500"/>
                                        <p:tgtEl>
                                          <p:spTgt spid="14"/>
                                        </p:tgtEl>
                                      </p:cBhvr>
                                    </p:animEffect>
                                  </p:childTnLst>
                                </p:cTn>
                              </p:par>
                              <p:par>
                                <p:cTn id="19" presetID="14" presetClass="entr" presetSubtype="5"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7">
                                            <p:txEl>
                                              <p:pRg st="2" end="2"/>
                                            </p:txEl>
                                          </p:spTgt>
                                        </p:tgtEl>
                                        <p:attrNameLst>
                                          <p:attrName>style.visibility</p:attrName>
                                        </p:attrNameLst>
                                      </p:cBhvr>
                                      <p:to>
                                        <p:strVal val="visible"/>
                                      </p:to>
                                    </p:set>
                                    <p:animEffect transition="in" filter="dissolve">
                                      <p:cBhvr>
                                        <p:cTn id="26" dur="500"/>
                                        <p:tgtEl>
                                          <p:spTgt spid="17">
                                            <p:txEl>
                                              <p:pRg st="2" end="2"/>
                                            </p:txEl>
                                          </p:spTgt>
                                        </p:tgtEl>
                                      </p:cBhvr>
                                    </p:animEffect>
                                  </p:childTnLst>
                                </p:cTn>
                              </p:par>
                              <p:par>
                                <p:cTn id="27" presetID="14" presetClass="entr" presetSubtype="5"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vertical)">
                                      <p:cBhvr>
                                        <p:cTn id="29" dur="500"/>
                                        <p:tgtEl>
                                          <p:spTgt spid="8"/>
                                        </p:tgtEl>
                                      </p:cBhvr>
                                    </p:animEffect>
                                  </p:childTnLst>
                                </p:cTn>
                              </p:par>
                              <p:par>
                                <p:cTn id="30" presetID="14" presetClass="entr" presetSubtype="5"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randombar(vertical)">
                                      <p:cBhvr>
                                        <p:cTn id="32" dur="500"/>
                                        <p:tgtEl>
                                          <p:spTgt spid="9"/>
                                        </p:tgtEl>
                                      </p:cBhvr>
                                    </p:animEffect>
                                  </p:childTnLst>
                                </p:cTn>
                              </p:par>
                              <p:par>
                                <p:cTn id="33" presetID="14" presetClass="entr" presetSubtype="5" fill="hold"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randombar(vertical)">
                                      <p:cBhvr>
                                        <p:cTn id="35" dur="500"/>
                                        <p:tgtEl>
                                          <p:spTgt spid="10"/>
                                        </p:tgtEl>
                                      </p:cBhvr>
                                    </p:animEffect>
                                  </p:childTnLst>
                                </p:cTn>
                              </p:par>
                              <p:par>
                                <p:cTn id="36" presetID="21" presetClass="entr" presetSubtype="1"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heel(1)">
                                      <p:cBhvr>
                                        <p:cTn id="3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5" grpId="0"/>
      <p:bldP spid="17"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Format</a:t>
            </a:r>
          </a:p>
        </p:txBody>
      </p:sp>
    </p:spTree>
    <p:extLst>
      <p:ext uri="{BB962C8B-B14F-4D97-AF65-F5344CB8AC3E}">
        <p14:creationId xmlns:p14="http://schemas.microsoft.com/office/powerpoint/2010/main" val="1443750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14</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9" name="Picture 8">
            <a:extLst>
              <a:ext uri="{FF2B5EF4-FFF2-40B4-BE49-F238E27FC236}">
                <a16:creationId xmlns:a16="http://schemas.microsoft.com/office/drawing/2014/main" id="{5189373A-6B88-C446-956A-4A52F3CAFCCF}"/>
              </a:ext>
            </a:extLst>
          </p:cNvPr>
          <p:cNvPicPr>
            <a:picLocks noChangeAspect="1"/>
          </p:cNvPicPr>
          <p:nvPr/>
        </p:nvPicPr>
        <p:blipFill>
          <a:blip r:embed="rId2"/>
          <a:stretch>
            <a:fillRect/>
          </a:stretch>
        </p:blipFill>
        <p:spPr>
          <a:xfrm>
            <a:off x="4838700" y="5207000"/>
            <a:ext cx="2514600" cy="355600"/>
          </a:xfrm>
          <a:prstGeom prst="rect">
            <a:avLst/>
          </a:prstGeom>
        </p:spPr>
      </p:pic>
    </p:spTree>
    <p:extLst>
      <p:ext uri="{BB962C8B-B14F-4D97-AF65-F5344CB8AC3E}">
        <p14:creationId xmlns:p14="http://schemas.microsoft.com/office/powerpoint/2010/main" val="2083972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15</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75B265AB-E783-5A42-83AA-40500C1C2E1A}"/>
              </a:ext>
            </a:extLst>
          </p:cNvPr>
          <p:cNvPicPr>
            <a:picLocks noChangeAspect="1"/>
          </p:cNvPicPr>
          <p:nvPr/>
        </p:nvPicPr>
        <p:blipFill>
          <a:blip r:embed="rId2"/>
          <a:stretch>
            <a:fillRect/>
          </a:stretch>
        </p:blipFill>
        <p:spPr>
          <a:xfrm>
            <a:off x="2171700" y="5135563"/>
            <a:ext cx="7848600" cy="1041400"/>
          </a:xfrm>
          <a:prstGeom prst="rect">
            <a:avLst/>
          </a:prstGeom>
        </p:spPr>
      </p:pic>
    </p:spTree>
    <p:extLst>
      <p:ext uri="{BB962C8B-B14F-4D97-AF65-F5344CB8AC3E}">
        <p14:creationId xmlns:p14="http://schemas.microsoft.com/office/powerpoint/2010/main" val="15118671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Standard 754:</a:t>
            </a:r>
            <a:br>
              <a:rPr lang="en-US" dirty="0"/>
            </a:br>
            <a:r>
              <a:rPr lang="en-US" dirty="0"/>
              <a:t>Overview</a:t>
            </a:r>
          </a:p>
        </p:txBody>
      </p:sp>
      <p:sp>
        <p:nvSpPr>
          <p:cNvPr id="8" name="Content Placeholder 7">
            <a:extLst>
              <a:ext uri="{FF2B5EF4-FFF2-40B4-BE49-F238E27FC236}">
                <a16:creationId xmlns:a16="http://schemas.microsoft.com/office/drawing/2014/main" id="{8D3B1468-0160-D142-8EAA-72405AD06F9C}"/>
              </a:ext>
            </a:extLst>
          </p:cNvPr>
          <p:cNvSpPr>
            <a:spLocks noGrp="1"/>
          </p:cNvSpPr>
          <p:nvPr>
            <p:ph idx="1"/>
          </p:nvPr>
        </p:nvSpPr>
        <p:spPr>
          <a:xfrm>
            <a:off x="838200" y="1643062"/>
            <a:ext cx="10515600" cy="4895850"/>
          </a:xfrm>
        </p:spPr>
        <p:txBody>
          <a:bodyPr>
            <a:normAutofit/>
          </a:bodyPr>
          <a:lstStyle/>
          <a:p>
            <a:r>
              <a:rPr lang="en-US" dirty="0"/>
              <a:t>Uniform standard for floating point arithmetic</a:t>
            </a:r>
          </a:p>
          <a:p>
            <a:pPr lvl="1"/>
            <a:r>
              <a:rPr lang="en-US" dirty="0"/>
              <a:t>Established in 1985, updated in 2008 &amp; 2019</a:t>
            </a:r>
          </a:p>
          <a:p>
            <a:pPr lvl="1"/>
            <a:r>
              <a:rPr lang="en-US" dirty="0"/>
              <a:t>Before standard, many formats used</a:t>
            </a:r>
          </a:p>
          <a:p>
            <a:r>
              <a:rPr lang="en-US" dirty="0"/>
              <a:t>Supported by all major CPUs</a:t>
            </a:r>
          </a:p>
          <a:p>
            <a:r>
              <a:rPr lang="en-US" dirty="0"/>
              <a:t>Numerical properties more important than computational speed</a:t>
            </a:r>
          </a:p>
          <a:p>
            <a:pPr lvl="1"/>
            <a:r>
              <a:rPr lang="en-US" dirty="0"/>
              <a:t>Graceful overflow, underflow</a:t>
            </a:r>
          </a:p>
          <a:p>
            <a:pPr lvl="1"/>
            <a:r>
              <a:rPr lang="en-US" dirty="0"/>
              <a:t>Well-defined rounding</a:t>
            </a:r>
          </a:p>
          <a:p>
            <a:r>
              <a:rPr lang="en-US" dirty="0"/>
              <a:t>Can re-use integer comparators</a:t>
            </a:r>
          </a:p>
          <a:p>
            <a:pPr lvl="1"/>
            <a:r>
              <a:rPr lang="en-US" dirty="0"/>
              <a:t>0.0 has same encoding as 0</a:t>
            </a:r>
          </a:p>
          <a:p>
            <a:pPr lvl="1"/>
            <a:r>
              <a:rPr lang="en-US" dirty="0"/>
              <a:t>MSB is sign bit</a:t>
            </a:r>
          </a:p>
          <a:p>
            <a:pPr lvl="1"/>
            <a:r>
              <a:rPr lang="en-US" dirty="0"/>
              <a:t>If </a:t>
            </a:r>
            <a:r>
              <a:rPr lang="en-US" i="1" dirty="0" err="1"/>
              <a:t>a</a:t>
            </a:r>
            <a:r>
              <a:rPr lang="en-US" i="1" baseline="-25000" dirty="0" err="1"/>
              <a:t>f</a:t>
            </a:r>
            <a:r>
              <a:rPr lang="en-US" dirty="0"/>
              <a:t> &lt; </a:t>
            </a:r>
            <a:r>
              <a:rPr lang="en-US" i="1" dirty="0"/>
              <a:t>b</a:t>
            </a:r>
            <a:r>
              <a:rPr lang="en-US" i="1" baseline="-25000" dirty="0"/>
              <a:t>f</a:t>
            </a:r>
            <a:r>
              <a:rPr lang="en-US" dirty="0"/>
              <a:t> then same bits interpreted as integers implies </a:t>
            </a:r>
            <a:r>
              <a:rPr lang="en-US" i="1" dirty="0"/>
              <a:t>a</a:t>
            </a:r>
            <a:r>
              <a:rPr lang="en-US" i="1" baseline="-25000" dirty="0"/>
              <a:t>i</a:t>
            </a:r>
            <a:r>
              <a:rPr lang="en-US" dirty="0"/>
              <a:t> &lt; </a:t>
            </a:r>
            <a:r>
              <a:rPr lang="en-US" i="1" dirty="0"/>
              <a:t>b</a:t>
            </a:r>
            <a:r>
              <a:rPr lang="en-US" i="1" baseline="-25000" dirty="0"/>
              <a:t>i</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915887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T</a:t>
              </a:r>
            </a:p>
          </p:txBody>
        </p:sp>
      </p:grpSp>
      <p:pic>
        <p:nvPicPr>
          <p:cNvPr id="14" name="Picture 13">
            <a:extLst>
              <a:ext uri="{FF2B5EF4-FFF2-40B4-BE49-F238E27FC236}">
                <a16:creationId xmlns:a16="http://schemas.microsoft.com/office/drawing/2014/main" id="{14B1C84E-7732-904F-87D2-18023849535B}"/>
              </a:ext>
            </a:extLst>
          </p:cNvPr>
          <p:cNvPicPr>
            <a:picLocks noChangeAspect="1"/>
          </p:cNvPicPr>
          <p:nvPr/>
        </p:nvPicPr>
        <p:blipFill>
          <a:blip r:embed="rId3"/>
          <a:stretch>
            <a:fillRect/>
          </a:stretch>
        </p:blipFill>
        <p:spPr>
          <a:xfrm>
            <a:off x="4146550" y="4081713"/>
            <a:ext cx="3898900" cy="1206500"/>
          </a:xfrm>
          <a:prstGeom prst="rect">
            <a:avLst/>
          </a:prstGeom>
        </p:spPr>
      </p:pic>
      <p:sp>
        <p:nvSpPr>
          <p:cNvPr id="15" name="Rounded Rectangular Callout 14">
            <a:extLst>
              <a:ext uri="{FF2B5EF4-FFF2-40B4-BE49-F238E27FC236}">
                <a16:creationId xmlns:a16="http://schemas.microsoft.com/office/drawing/2014/main" id="{01EFA8CD-5F6B-E240-8CD6-9EA3C889D8DE}"/>
              </a:ext>
            </a:extLst>
          </p:cNvPr>
          <p:cNvSpPr/>
          <p:nvPr/>
        </p:nvSpPr>
        <p:spPr>
          <a:xfrm>
            <a:off x="6311900" y="3429000"/>
            <a:ext cx="2082800" cy="482600"/>
          </a:xfrm>
          <a:prstGeom prst="wedgeRoundRectCallout">
            <a:avLst>
              <a:gd name="adj1" fmla="val -42785"/>
              <a:gd name="adj2" fmla="val 10986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significand</a:t>
            </a:r>
          </a:p>
        </p:txBody>
      </p:sp>
      <p:sp>
        <p:nvSpPr>
          <p:cNvPr id="16" name="Rounded Rectangular Callout 15">
            <a:extLst>
              <a:ext uri="{FF2B5EF4-FFF2-40B4-BE49-F238E27FC236}">
                <a16:creationId xmlns:a16="http://schemas.microsoft.com/office/drawing/2014/main" id="{17EB9830-EC2A-6E4F-9A51-5ABCEBA4FC8E}"/>
              </a:ext>
            </a:extLst>
          </p:cNvPr>
          <p:cNvSpPr/>
          <p:nvPr/>
        </p:nvSpPr>
        <p:spPr>
          <a:xfrm>
            <a:off x="6070600" y="570163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
        <p:nvSpPr>
          <p:cNvPr id="17" name="Rounded Rectangular Callout 16">
            <a:extLst>
              <a:ext uri="{FF2B5EF4-FFF2-40B4-BE49-F238E27FC236}">
                <a16:creationId xmlns:a16="http://schemas.microsoft.com/office/drawing/2014/main" id="{45964F1B-3B91-E749-820D-103450F2E59D}"/>
              </a:ext>
            </a:extLst>
          </p:cNvPr>
          <p:cNvSpPr/>
          <p:nvPr/>
        </p:nvSpPr>
        <p:spPr>
          <a:xfrm>
            <a:off x="8737600" y="4318001"/>
            <a:ext cx="2082800" cy="482600"/>
          </a:xfrm>
          <a:prstGeom prst="wedgeRoundRectCallout">
            <a:avLst>
              <a:gd name="adj1" fmla="val -81809"/>
              <a:gd name="adj2" fmla="val -7960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exponent</a:t>
            </a:r>
          </a:p>
        </p:txBody>
      </p:sp>
      <p:sp>
        <p:nvSpPr>
          <p:cNvPr id="18" name="Rounded Rectangular Callout 17">
            <a:extLst>
              <a:ext uri="{FF2B5EF4-FFF2-40B4-BE49-F238E27FC236}">
                <a16:creationId xmlns:a16="http://schemas.microsoft.com/office/drawing/2014/main" id="{5C5B7A44-B0BD-4E4C-A059-68E535B1C918}"/>
              </a:ext>
            </a:extLst>
          </p:cNvPr>
          <p:cNvSpPr/>
          <p:nvPr/>
        </p:nvSpPr>
        <p:spPr>
          <a:xfrm>
            <a:off x="2400300" y="3429000"/>
            <a:ext cx="2368926" cy="755399"/>
          </a:xfrm>
          <a:prstGeom prst="wedgeRoundRectCallout">
            <a:avLst>
              <a:gd name="adj1" fmla="val -102"/>
              <a:gd name="adj2" fmla="val -19539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exponent</a:t>
            </a:r>
            <a:br>
              <a:rPr lang="en-US" dirty="0">
                <a:solidFill>
                  <a:srgbClr val="FFFF00"/>
                </a:solidFill>
              </a:rPr>
            </a:br>
            <a:r>
              <a:rPr lang="en-US" dirty="0">
                <a:solidFill>
                  <a:srgbClr val="FFFF00"/>
                </a:solidFill>
              </a:rPr>
              <a:t>(not the exponent)</a:t>
            </a:r>
          </a:p>
        </p:txBody>
      </p:sp>
      <p:sp>
        <p:nvSpPr>
          <p:cNvPr id="19" name="Rounded Rectangular Callout 18">
            <a:extLst>
              <a:ext uri="{FF2B5EF4-FFF2-40B4-BE49-F238E27FC236}">
                <a16:creationId xmlns:a16="http://schemas.microsoft.com/office/drawing/2014/main" id="{230D86F1-F63A-234D-9A37-8A7B70D0BB70}"/>
              </a:ext>
            </a:extLst>
          </p:cNvPr>
          <p:cNvSpPr/>
          <p:nvPr/>
        </p:nvSpPr>
        <p:spPr>
          <a:xfrm>
            <a:off x="7575550" y="514393"/>
            <a:ext cx="2444750" cy="755399"/>
          </a:xfrm>
          <a:prstGeom prst="wedgeRoundRectCallout">
            <a:avLst>
              <a:gd name="adj1" fmla="val -75712"/>
              <a:gd name="adj2" fmla="val 1593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significand</a:t>
            </a:r>
            <a:br>
              <a:rPr lang="en-US" dirty="0">
                <a:solidFill>
                  <a:srgbClr val="FFFF00"/>
                </a:solidFill>
              </a:rPr>
            </a:br>
            <a:r>
              <a:rPr lang="en-US" dirty="0">
                <a:solidFill>
                  <a:srgbClr val="FFFF00"/>
                </a:solidFill>
              </a:rPr>
              <a:t>(not the significand)</a:t>
            </a:r>
          </a:p>
        </p:txBody>
      </p:sp>
      <p:sp>
        <p:nvSpPr>
          <p:cNvPr id="21" name="Rounded Rectangular Callout 20">
            <a:extLst>
              <a:ext uri="{FF2B5EF4-FFF2-40B4-BE49-F238E27FC236}">
                <a16:creationId xmlns:a16="http://schemas.microsoft.com/office/drawing/2014/main" id="{EF186C7C-DF05-6F48-9C65-C1865E8299E2}"/>
              </a:ext>
            </a:extLst>
          </p:cNvPr>
          <p:cNvSpPr/>
          <p:nvPr/>
        </p:nvSpPr>
        <p:spPr>
          <a:xfrm>
            <a:off x="88900" y="3187700"/>
            <a:ext cx="2082800" cy="482600"/>
          </a:xfrm>
          <a:prstGeom prst="wedgeRoundRectCallout">
            <a:avLst>
              <a:gd name="adj1" fmla="val 42581"/>
              <a:gd name="adj2" fmla="val -2164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 bit</a:t>
            </a:r>
          </a:p>
        </p:txBody>
      </p:sp>
      <p:sp>
        <p:nvSpPr>
          <p:cNvPr id="22" name="Rounded Rectangular Callout 21">
            <a:extLst>
              <a:ext uri="{FF2B5EF4-FFF2-40B4-BE49-F238E27FC236}">
                <a16:creationId xmlns:a16="http://schemas.microsoft.com/office/drawing/2014/main" id="{B0E2B360-C8AF-0042-8E6E-30718D4ECA44}"/>
              </a:ext>
            </a:extLst>
          </p:cNvPr>
          <p:cNvSpPr/>
          <p:nvPr/>
        </p:nvSpPr>
        <p:spPr>
          <a:xfrm>
            <a:off x="8978900" y="274888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Tree>
    <p:extLst>
      <p:ext uri="{BB962C8B-B14F-4D97-AF65-F5344CB8AC3E}">
        <p14:creationId xmlns:p14="http://schemas.microsoft.com/office/powerpoint/2010/main" val="3463776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vertical)">
                                      <p:cBhvr>
                                        <p:cTn id="7" dur="500"/>
                                        <p:tgtEl>
                                          <p:spTgt spid="19"/>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randombar(vertical)">
                                      <p:cBhvr>
                                        <p:cTn id="10" dur="500"/>
                                        <p:tgtEl>
                                          <p:spTgt spid="21"/>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randombar(vertical)">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5"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randombar(vertical)">
                                      <p:cBhvr>
                                        <p:cTn id="18" dur="500"/>
                                        <p:tgtEl>
                                          <p:spTgt spid="22"/>
                                        </p:tgtEl>
                                      </p:cBhvr>
                                    </p:animEffect>
                                  </p:childTnLst>
                                </p:cTn>
                              </p:par>
                              <p:par>
                                <p:cTn id="19" presetID="14" presetClass="entr" presetSubtype="5"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randombar(vertical)">
                                      <p:cBhvr>
                                        <p:cTn id="21" dur="500"/>
                                        <p:tgtEl>
                                          <p:spTgt spid="15"/>
                                        </p:tgtEl>
                                      </p:cBhvr>
                                    </p:animEffect>
                                  </p:childTnLst>
                                </p:cTn>
                              </p:par>
                              <p:par>
                                <p:cTn id="22" presetID="14" presetClass="entr" presetSubtype="5"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randombar(vertical)">
                                      <p:cBhvr>
                                        <p:cTn id="24" dur="500"/>
                                        <p:tgtEl>
                                          <p:spTgt spid="17"/>
                                        </p:tgtEl>
                                      </p:cBhvr>
                                    </p:animEffect>
                                  </p:childTnLst>
                                </p:cTn>
                              </p:par>
                              <p:par>
                                <p:cTn id="25" presetID="14" presetClass="entr" presetSubtype="5"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randombar(vertical)">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1" grpId="0" animBg="1"/>
      <p:bldP spid="2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3" name="Picture 2">
            <a:extLst>
              <a:ext uri="{FF2B5EF4-FFF2-40B4-BE49-F238E27FC236}">
                <a16:creationId xmlns:a16="http://schemas.microsoft.com/office/drawing/2014/main" id="{75FBE979-ED4C-A74F-AA67-2BDBFAADA95E}"/>
              </a:ext>
            </a:extLst>
          </p:cNvPr>
          <p:cNvPicPr>
            <a:picLocks noChangeAspect="1"/>
          </p:cNvPicPr>
          <p:nvPr/>
        </p:nvPicPr>
        <p:blipFill>
          <a:blip r:embed="rId3"/>
          <a:stretch>
            <a:fillRect/>
          </a:stretch>
        </p:blipFill>
        <p:spPr>
          <a:xfrm>
            <a:off x="2736850" y="4024563"/>
            <a:ext cx="6642100" cy="1270000"/>
          </a:xfrm>
          <a:prstGeom prst="rect">
            <a:avLst/>
          </a:prstGeom>
        </p:spPr>
      </p:pic>
    </p:spTree>
    <p:extLst>
      <p:ext uri="{BB962C8B-B14F-4D97-AF65-F5344CB8AC3E}">
        <p14:creationId xmlns:p14="http://schemas.microsoft.com/office/powerpoint/2010/main" val="161662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1BA86CF-F84A-6F4D-A65D-0CCD24F98419}"/>
              </a:ext>
            </a:extLst>
          </p:cNvPr>
          <p:cNvSpPr>
            <a:spLocks noGrp="1"/>
          </p:cNvSpPr>
          <p:nvPr>
            <p:ph type="title"/>
          </p:nvPr>
        </p:nvSpPr>
        <p:spPr/>
        <p:txBody>
          <a:bodyPr/>
          <a:lstStyle/>
          <a:p>
            <a:r>
              <a:rPr lang="en-US" dirty="0"/>
              <a:t>IEEE Standard 754:</a:t>
            </a:r>
            <a:br>
              <a:rPr lang="en-US" dirty="0"/>
            </a:br>
            <a:r>
              <a:rPr lang="en-US" dirty="0"/>
              <a:t>Precision Options</a:t>
            </a:r>
          </a:p>
        </p:txBody>
      </p:sp>
      <p:sp>
        <p:nvSpPr>
          <p:cNvPr id="40" name="Content Placeholder 39">
            <a:extLst>
              <a:ext uri="{FF2B5EF4-FFF2-40B4-BE49-F238E27FC236}">
                <a16:creationId xmlns:a16="http://schemas.microsoft.com/office/drawing/2014/main" id="{6ABCFC55-ED84-944F-88ED-A49B7AC42846}"/>
              </a:ext>
            </a:extLst>
          </p:cNvPr>
          <p:cNvSpPr>
            <a:spLocks noGrp="1"/>
          </p:cNvSpPr>
          <p:nvPr>
            <p:ph sz="half" idx="2"/>
          </p:nvPr>
        </p:nvSpPr>
        <p:spPr>
          <a:xfrm>
            <a:off x="6689730" y="1713413"/>
            <a:ext cx="5962736" cy="5008061"/>
          </a:xfrm>
        </p:spPr>
        <p:txBody>
          <a:bodyPr>
            <a:normAutofit/>
          </a:bodyPr>
          <a:lstStyle/>
          <a:p>
            <a:r>
              <a:rPr lang="en-US" dirty="0"/>
              <a:t>binary16</a:t>
            </a:r>
            <a:br>
              <a:rPr lang="en-US" dirty="0"/>
            </a:br>
            <a:r>
              <a:rPr lang="en-US" dirty="0"/>
              <a:t>informally, “half precision”</a:t>
            </a:r>
          </a:p>
          <a:p>
            <a:r>
              <a:rPr lang="en-US" dirty="0"/>
              <a:t>binary32</a:t>
            </a:r>
            <a:br>
              <a:rPr lang="en-US" dirty="0"/>
            </a:br>
            <a:r>
              <a:rPr lang="en-US" dirty="0"/>
              <a:t>“single precision” in IEEE 754-1985</a:t>
            </a:r>
            <a:br>
              <a:rPr lang="en-US" dirty="0"/>
            </a:br>
            <a:r>
              <a:rPr lang="en-US" dirty="0">
                <a:latin typeface="Lucida Console" panose="020B0609040504020204" pitchFamily="49" charset="0"/>
              </a:rPr>
              <a:t>float</a:t>
            </a:r>
            <a:r>
              <a:rPr lang="en-US" dirty="0"/>
              <a:t> in C</a:t>
            </a:r>
          </a:p>
          <a:p>
            <a:r>
              <a:rPr lang="en-US" dirty="0"/>
              <a:t>binary64</a:t>
            </a:r>
            <a:br>
              <a:rPr lang="en-US" dirty="0"/>
            </a:br>
            <a:r>
              <a:rPr lang="en-US" dirty="0"/>
              <a:t>“double precision” in IEEE 754-1985</a:t>
            </a:r>
            <a:br>
              <a:rPr lang="en-US" dirty="0"/>
            </a:br>
            <a:r>
              <a:rPr lang="en-US" dirty="0">
                <a:latin typeface="Lucida Console" panose="020B0609040504020204" pitchFamily="49" charset="0"/>
              </a:rPr>
              <a:t>double</a:t>
            </a:r>
            <a:r>
              <a:rPr lang="en-US" dirty="0"/>
              <a:t> in C</a:t>
            </a:r>
          </a:p>
          <a:p>
            <a:r>
              <a:rPr lang="en-US" dirty="0"/>
              <a:t>binary128</a:t>
            </a:r>
            <a:br>
              <a:rPr lang="en-US" dirty="0"/>
            </a:br>
            <a:r>
              <a:rPr lang="en-US" dirty="0"/>
              <a:t>informally, “quad precision”</a:t>
            </a:r>
            <a:br>
              <a:rPr lang="en-US" dirty="0"/>
            </a:br>
            <a:r>
              <a:rPr lang="en-US" dirty="0"/>
              <a:t>sometimes </a:t>
            </a:r>
            <a:r>
              <a:rPr lang="en-US" dirty="0">
                <a:latin typeface="Lucida Console" panose="020B0609040504020204" pitchFamily="49" charset="0"/>
              </a:rPr>
              <a:t>long double</a:t>
            </a:r>
            <a:r>
              <a:rPr lang="en-US" dirty="0"/>
              <a:t> in C</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8" name="Group 37">
            <a:extLst>
              <a:ext uri="{FF2B5EF4-FFF2-40B4-BE49-F238E27FC236}">
                <a16:creationId xmlns:a16="http://schemas.microsoft.com/office/drawing/2014/main" id="{F77120A4-65A5-7044-B384-611009C2B0C1}"/>
              </a:ext>
            </a:extLst>
          </p:cNvPr>
          <p:cNvGrpSpPr/>
          <p:nvPr/>
        </p:nvGrpSpPr>
        <p:grpSpPr>
          <a:xfrm>
            <a:off x="184525" y="1966803"/>
            <a:ext cx="6514639" cy="4113431"/>
            <a:chOff x="3337140" y="1966803"/>
            <a:chExt cx="8600860" cy="4113431"/>
          </a:xfrm>
        </p:grpSpPr>
        <p:grpSp>
          <p:nvGrpSpPr>
            <p:cNvPr id="9" name="Group 8">
              <a:extLst>
                <a:ext uri="{FF2B5EF4-FFF2-40B4-BE49-F238E27FC236}">
                  <a16:creationId xmlns:a16="http://schemas.microsoft.com/office/drawing/2014/main" id="{2CE7F58D-024F-AD4D-8E47-F0571E094825}"/>
                </a:ext>
              </a:extLst>
            </p:cNvPr>
            <p:cNvGrpSpPr/>
            <p:nvPr/>
          </p:nvGrpSpPr>
          <p:grpSpPr>
            <a:xfrm>
              <a:off x="3403600" y="1966803"/>
              <a:ext cx="8534400" cy="685800"/>
              <a:chOff x="952500" y="1981200"/>
              <a:chExt cx="8534400" cy="685800"/>
            </a:xfrm>
          </p:grpSpPr>
          <p:sp>
            <p:nvSpPr>
              <p:cNvPr id="10" name="Rectangle 9">
                <a:extLst>
                  <a:ext uri="{FF2B5EF4-FFF2-40B4-BE49-F238E27FC236}">
                    <a16:creationId xmlns:a16="http://schemas.microsoft.com/office/drawing/2014/main" id="{FDDABE1D-05EF-714F-AEF4-EEB45058D84B}"/>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1" name="Rectangle 10">
                <a:extLst>
                  <a:ext uri="{FF2B5EF4-FFF2-40B4-BE49-F238E27FC236}">
                    <a16:creationId xmlns:a16="http://schemas.microsoft.com/office/drawing/2014/main" id="{0BF8B759-B845-DF45-9CE5-E0014E20CF91}"/>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2" name="Rectangle 11">
                <a:extLst>
                  <a:ext uri="{FF2B5EF4-FFF2-40B4-BE49-F238E27FC236}">
                    <a16:creationId xmlns:a16="http://schemas.microsoft.com/office/drawing/2014/main" id="{148B9798-A096-1249-B957-248A6A31A7E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3" name="Group 12">
              <a:extLst>
                <a:ext uri="{FF2B5EF4-FFF2-40B4-BE49-F238E27FC236}">
                  <a16:creationId xmlns:a16="http://schemas.microsoft.com/office/drawing/2014/main" id="{54EE1D71-C4B8-2841-A78F-0D132587C76D}"/>
                </a:ext>
              </a:extLst>
            </p:cNvPr>
            <p:cNvGrpSpPr/>
            <p:nvPr/>
          </p:nvGrpSpPr>
          <p:grpSpPr>
            <a:xfrm>
              <a:off x="3403600" y="3097103"/>
              <a:ext cx="8534400" cy="685800"/>
              <a:chOff x="952500" y="1981200"/>
              <a:chExt cx="8534400" cy="685800"/>
            </a:xfrm>
          </p:grpSpPr>
          <p:sp>
            <p:nvSpPr>
              <p:cNvPr id="14" name="Rectangle 13">
                <a:extLst>
                  <a:ext uri="{FF2B5EF4-FFF2-40B4-BE49-F238E27FC236}">
                    <a16:creationId xmlns:a16="http://schemas.microsoft.com/office/drawing/2014/main" id="{8F0F94EC-26FF-CC4A-863C-8ACDCD0214A9}"/>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7DF76-F9FE-1744-9D1C-74B6B0014BA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6" name="Rectangle 15">
                <a:extLst>
                  <a:ext uri="{FF2B5EF4-FFF2-40B4-BE49-F238E27FC236}">
                    <a16:creationId xmlns:a16="http://schemas.microsoft.com/office/drawing/2014/main" id="{1461FEFF-2CE1-AF42-90D7-9377D5E340C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7" name="Group 16">
              <a:extLst>
                <a:ext uri="{FF2B5EF4-FFF2-40B4-BE49-F238E27FC236}">
                  <a16:creationId xmlns:a16="http://schemas.microsoft.com/office/drawing/2014/main" id="{5EBA40FD-B904-5F4B-A989-407CA19D414D}"/>
                </a:ext>
              </a:extLst>
            </p:cNvPr>
            <p:cNvGrpSpPr/>
            <p:nvPr/>
          </p:nvGrpSpPr>
          <p:grpSpPr>
            <a:xfrm>
              <a:off x="3403600" y="4187934"/>
              <a:ext cx="8534400" cy="685800"/>
              <a:chOff x="952500" y="1981200"/>
              <a:chExt cx="8534400" cy="685800"/>
            </a:xfrm>
          </p:grpSpPr>
          <p:sp>
            <p:nvSpPr>
              <p:cNvPr id="18" name="Rectangle 17">
                <a:extLst>
                  <a:ext uri="{FF2B5EF4-FFF2-40B4-BE49-F238E27FC236}">
                    <a16:creationId xmlns:a16="http://schemas.microsoft.com/office/drawing/2014/main" id="{26B2DC96-80C8-5042-AA24-1FE882B0F2E0}"/>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9" name="Rectangle 18">
                <a:extLst>
                  <a:ext uri="{FF2B5EF4-FFF2-40B4-BE49-F238E27FC236}">
                    <a16:creationId xmlns:a16="http://schemas.microsoft.com/office/drawing/2014/main" id="{CF0B7A58-6E45-8F46-8EFE-F063BDA72E2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0" name="Rectangle 19">
                <a:extLst>
                  <a:ext uri="{FF2B5EF4-FFF2-40B4-BE49-F238E27FC236}">
                    <a16:creationId xmlns:a16="http://schemas.microsoft.com/office/drawing/2014/main" id="{DF42ED26-2C34-FA47-8341-37BC787D619B}"/>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21" name="Group 20">
              <a:extLst>
                <a:ext uri="{FF2B5EF4-FFF2-40B4-BE49-F238E27FC236}">
                  <a16:creationId xmlns:a16="http://schemas.microsoft.com/office/drawing/2014/main" id="{2468D570-0540-3C41-9F4A-1B89300E69CD}"/>
                </a:ext>
              </a:extLst>
            </p:cNvPr>
            <p:cNvGrpSpPr/>
            <p:nvPr/>
          </p:nvGrpSpPr>
          <p:grpSpPr>
            <a:xfrm>
              <a:off x="3403600" y="5318234"/>
              <a:ext cx="8534400" cy="685800"/>
              <a:chOff x="952500" y="1981200"/>
              <a:chExt cx="8534400" cy="685800"/>
            </a:xfrm>
          </p:grpSpPr>
          <p:sp>
            <p:nvSpPr>
              <p:cNvPr id="22" name="Rectangle 21">
                <a:extLst>
                  <a:ext uri="{FF2B5EF4-FFF2-40B4-BE49-F238E27FC236}">
                    <a16:creationId xmlns:a16="http://schemas.microsoft.com/office/drawing/2014/main" id="{0B5C09BE-F750-DF48-AF1C-BB69A41D5B03}"/>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49ECF5E1-CEAC-524E-89CF-7E2EDDE70819}"/>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C3F00EEC-318C-9142-8E47-BC2DB4E4F8E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71FE8D8F-13A4-554A-B799-F524E2991180}"/>
                </a:ext>
              </a:extLst>
            </p:cNvPr>
            <p:cNvSpPr txBox="1"/>
            <p:nvPr/>
          </p:nvSpPr>
          <p:spPr>
            <a:xfrm>
              <a:off x="3343368" y="2349391"/>
              <a:ext cx="806265" cy="369332"/>
            </a:xfrm>
            <a:prstGeom prst="rect">
              <a:avLst/>
            </a:prstGeom>
            <a:noFill/>
          </p:spPr>
          <p:txBody>
            <a:bodyPr wrap="square" rtlCol="0">
              <a:spAutoFit/>
            </a:bodyPr>
            <a:lstStyle/>
            <a:p>
              <a:pPr algn="ctr"/>
              <a:r>
                <a:rPr lang="en-US" dirty="0"/>
                <a:t>1 bit</a:t>
              </a:r>
            </a:p>
          </p:txBody>
        </p:sp>
        <p:sp>
          <p:nvSpPr>
            <p:cNvPr id="26" name="TextBox 25">
              <a:extLst>
                <a:ext uri="{FF2B5EF4-FFF2-40B4-BE49-F238E27FC236}">
                  <a16:creationId xmlns:a16="http://schemas.microsoft.com/office/drawing/2014/main" id="{3DD9F7C5-76A0-CD43-B053-E6D5FBC04F48}"/>
                </a:ext>
              </a:extLst>
            </p:cNvPr>
            <p:cNvSpPr txBox="1"/>
            <p:nvPr/>
          </p:nvSpPr>
          <p:spPr>
            <a:xfrm>
              <a:off x="4705835" y="2339220"/>
              <a:ext cx="965425" cy="369332"/>
            </a:xfrm>
            <a:prstGeom prst="rect">
              <a:avLst/>
            </a:prstGeom>
            <a:noFill/>
          </p:spPr>
          <p:txBody>
            <a:bodyPr wrap="square" rtlCol="0">
              <a:spAutoFit/>
            </a:bodyPr>
            <a:lstStyle/>
            <a:p>
              <a:pPr algn="ctr"/>
              <a:r>
                <a:rPr lang="en-US" dirty="0"/>
                <a:t>5 bits</a:t>
              </a:r>
            </a:p>
          </p:txBody>
        </p:sp>
        <p:sp>
          <p:nvSpPr>
            <p:cNvPr id="27" name="TextBox 26">
              <a:extLst>
                <a:ext uri="{FF2B5EF4-FFF2-40B4-BE49-F238E27FC236}">
                  <a16:creationId xmlns:a16="http://schemas.microsoft.com/office/drawing/2014/main" id="{3C3BB763-EAA4-F042-8C05-610D15095472}"/>
                </a:ext>
              </a:extLst>
            </p:cNvPr>
            <p:cNvSpPr txBox="1"/>
            <p:nvPr/>
          </p:nvSpPr>
          <p:spPr>
            <a:xfrm>
              <a:off x="8586484" y="2360722"/>
              <a:ext cx="1127735" cy="369332"/>
            </a:xfrm>
            <a:prstGeom prst="rect">
              <a:avLst/>
            </a:prstGeom>
            <a:noFill/>
          </p:spPr>
          <p:txBody>
            <a:bodyPr wrap="square" rtlCol="0">
              <a:spAutoFit/>
            </a:bodyPr>
            <a:lstStyle/>
            <a:p>
              <a:pPr algn="ctr"/>
              <a:r>
                <a:rPr lang="en-US" dirty="0"/>
                <a:t>10 bits</a:t>
              </a:r>
            </a:p>
          </p:txBody>
        </p:sp>
        <p:sp>
          <p:nvSpPr>
            <p:cNvPr id="28" name="TextBox 27">
              <a:extLst>
                <a:ext uri="{FF2B5EF4-FFF2-40B4-BE49-F238E27FC236}">
                  <a16:creationId xmlns:a16="http://schemas.microsoft.com/office/drawing/2014/main" id="{8D3B0445-D1FF-994D-B927-32511A43ED10}"/>
                </a:ext>
              </a:extLst>
            </p:cNvPr>
            <p:cNvSpPr txBox="1"/>
            <p:nvPr/>
          </p:nvSpPr>
          <p:spPr>
            <a:xfrm>
              <a:off x="3337140" y="3472769"/>
              <a:ext cx="806265" cy="369332"/>
            </a:xfrm>
            <a:prstGeom prst="rect">
              <a:avLst/>
            </a:prstGeom>
            <a:noFill/>
          </p:spPr>
          <p:txBody>
            <a:bodyPr wrap="square" rtlCol="0">
              <a:spAutoFit/>
            </a:bodyPr>
            <a:lstStyle/>
            <a:p>
              <a:pPr algn="ctr"/>
              <a:r>
                <a:rPr lang="en-US" dirty="0"/>
                <a:t>1 bit</a:t>
              </a:r>
            </a:p>
          </p:txBody>
        </p:sp>
        <p:sp>
          <p:nvSpPr>
            <p:cNvPr id="29" name="TextBox 28">
              <a:extLst>
                <a:ext uri="{FF2B5EF4-FFF2-40B4-BE49-F238E27FC236}">
                  <a16:creationId xmlns:a16="http://schemas.microsoft.com/office/drawing/2014/main" id="{CE5102A1-8732-714D-88B4-05827340977C}"/>
                </a:ext>
              </a:extLst>
            </p:cNvPr>
            <p:cNvSpPr txBox="1"/>
            <p:nvPr/>
          </p:nvSpPr>
          <p:spPr>
            <a:xfrm>
              <a:off x="4699608" y="3462598"/>
              <a:ext cx="965425" cy="369332"/>
            </a:xfrm>
            <a:prstGeom prst="rect">
              <a:avLst/>
            </a:prstGeom>
            <a:noFill/>
          </p:spPr>
          <p:txBody>
            <a:bodyPr wrap="square" rtlCol="0">
              <a:spAutoFit/>
            </a:bodyPr>
            <a:lstStyle/>
            <a:p>
              <a:pPr algn="ctr"/>
              <a:r>
                <a:rPr lang="en-US" dirty="0"/>
                <a:t>8 bits</a:t>
              </a:r>
            </a:p>
          </p:txBody>
        </p:sp>
        <p:sp>
          <p:nvSpPr>
            <p:cNvPr id="30" name="TextBox 29">
              <a:extLst>
                <a:ext uri="{FF2B5EF4-FFF2-40B4-BE49-F238E27FC236}">
                  <a16:creationId xmlns:a16="http://schemas.microsoft.com/office/drawing/2014/main" id="{03684A42-D1A3-BF46-A621-82C63EA05C50}"/>
                </a:ext>
              </a:extLst>
            </p:cNvPr>
            <p:cNvSpPr txBox="1"/>
            <p:nvPr/>
          </p:nvSpPr>
          <p:spPr>
            <a:xfrm>
              <a:off x="8580255" y="3484100"/>
              <a:ext cx="1127735" cy="369332"/>
            </a:xfrm>
            <a:prstGeom prst="rect">
              <a:avLst/>
            </a:prstGeom>
            <a:noFill/>
          </p:spPr>
          <p:txBody>
            <a:bodyPr wrap="square" rtlCol="0">
              <a:spAutoFit/>
            </a:bodyPr>
            <a:lstStyle/>
            <a:p>
              <a:pPr algn="ctr"/>
              <a:r>
                <a:rPr lang="en-US" dirty="0"/>
                <a:t>23 bits</a:t>
              </a:r>
            </a:p>
          </p:txBody>
        </p:sp>
        <p:sp>
          <p:nvSpPr>
            <p:cNvPr id="31" name="TextBox 30">
              <a:extLst>
                <a:ext uri="{FF2B5EF4-FFF2-40B4-BE49-F238E27FC236}">
                  <a16:creationId xmlns:a16="http://schemas.microsoft.com/office/drawing/2014/main" id="{AB648B11-5A58-6241-9FBC-88DD9A1C61AD}"/>
                </a:ext>
              </a:extLst>
            </p:cNvPr>
            <p:cNvSpPr txBox="1"/>
            <p:nvPr/>
          </p:nvSpPr>
          <p:spPr>
            <a:xfrm>
              <a:off x="3337140" y="4566489"/>
              <a:ext cx="806265" cy="369332"/>
            </a:xfrm>
            <a:prstGeom prst="rect">
              <a:avLst/>
            </a:prstGeom>
            <a:noFill/>
          </p:spPr>
          <p:txBody>
            <a:bodyPr wrap="square" rtlCol="0">
              <a:spAutoFit/>
            </a:bodyPr>
            <a:lstStyle/>
            <a:p>
              <a:pPr algn="ctr"/>
              <a:r>
                <a:rPr lang="en-US" dirty="0"/>
                <a:t>1 bit</a:t>
              </a:r>
            </a:p>
          </p:txBody>
        </p:sp>
        <p:sp>
          <p:nvSpPr>
            <p:cNvPr id="32" name="TextBox 31">
              <a:extLst>
                <a:ext uri="{FF2B5EF4-FFF2-40B4-BE49-F238E27FC236}">
                  <a16:creationId xmlns:a16="http://schemas.microsoft.com/office/drawing/2014/main" id="{88064B21-E817-F944-992C-47A376483D3A}"/>
                </a:ext>
              </a:extLst>
            </p:cNvPr>
            <p:cNvSpPr txBox="1"/>
            <p:nvPr/>
          </p:nvSpPr>
          <p:spPr>
            <a:xfrm>
              <a:off x="4618453" y="4556318"/>
              <a:ext cx="1127735" cy="369332"/>
            </a:xfrm>
            <a:prstGeom prst="rect">
              <a:avLst/>
            </a:prstGeom>
            <a:noFill/>
          </p:spPr>
          <p:txBody>
            <a:bodyPr wrap="square" rtlCol="0">
              <a:spAutoFit/>
            </a:bodyPr>
            <a:lstStyle/>
            <a:p>
              <a:pPr algn="ctr"/>
              <a:r>
                <a:rPr lang="en-US" dirty="0"/>
                <a:t>11 bits</a:t>
              </a:r>
            </a:p>
          </p:txBody>
        </p:sp>
        <p:sp>
          <p:nvSpPr>
            <p:cNvPr id="33" name="TextBox 32">
              <a:extLst>
                <a:ext uri="{FF2B5EF4-FFF2-40B4-BE49-F238E27FC236}">
                  <a16:creationId xmlns:a16="http://schemas.microsoft.com/office/drawing/2014/main" id="{B6C300D5-8678-CA47-8B49-C3966E5F2984}"/>
                </a:ext>
              </a:extLst>
            </p:cNvPr>
            <p:cNvSpPr txBox="1"/>
            <p:nvPr/>
          </p:nvSpPr>
          <p:spPr>
            <a:xfrm>
              <a:off x="8580255" y="4577820"/>
              <a:ext cx="1127735" cy="369332"/>
            </a:xfrm>
            <a:prstGeom prst="rect">
              <a:avLst/>
            </a:prstGeom>
            <a:noFill/>
          </p:spPr>
          <p:txBody>
            <a:bodyPr wrap="square" rtlCol="0">
              <a:spAutoFit/>
            </a:bodyPr>
            <a:lstStyle/>
            <a:p>
              <a:pPr algn="ctr"/>
              <a:r>
                <a:rPr lang="en-US" dirty="0"/>
                <a:t>52 bits</a:t>
              </a:r>
            </a:p>
          </p:txBody>
        </p:sp>
        <p:sp>
          <p:nvSpPr>
            <p:cNvPr id="34" name="TextBox 33">
              <a:extLst>
                <a:ext uri="{FF2B5EF4-FFF2-40B4-BE49-F238E27FC236}">
                  <a16:creationId xmlns:a16="http://schemas.microsoft.com/office/drawing/2014/main" id="{1D04C76B-7333-164A-BCF5-FC8B6F5F5076}"/>
                </a:ext>
              </a:extLst>
            </p:cNvPr>
            <p:cNvSpPr txBox="1"/>
            <p:nvPr/>
          </p:nvSpPr>
          <p:spPr>
            <a:xfrm>
              <a:off x="3337383" y="5699571"/>
              <a:ext cx="806265" cy="369332"/>
            </a:xfrm>
            <a:prstGeom prst="rect">
              <a:avLst/>
            </a:prstGeom>
            <a:noFill/>
          </p:spPr>
          <p:txBody>
            <a:bodyPr wrap="square" rtlCol="0">
              <a:spAutoFit/>
            </a:bodyPr>
            <a:lstStyle/>
            <a:p>
              <a:pPr algn="ctr"/>
              <a:r>
                <a:rPr lang="en-US" dirty="0"/>
                <a:t>1 bit</a:t>
              </a:r>
            </a:p>
          </p:txBody>
        </p:sp>
        <p:sp>
          <p:nvSpPr>
            <p:cNvPr id="35" name="TextBox 34">
              <a:extLst>
                <a:ext uri="{FF2B5EF4-FFF2-40B4-BE49-F238E27FC236}">
                  <a16:creationId xmlns:a16="http://schemas.microsoft.com/office/drawing/2014/main" id="{37880758-A109-D244-8C3E-7E7269B2066B}"/>
                </a:ext>
              </a:extLst>
            </p:cNvPr>
            <p:cNvSpPr txBox="1"/>
            <p:nvPr/>
          </p:nvSpPr>
          <p:spPr>
            <a:xfrm>
              <a:off x="4618697" y="5689400"/>
              <a:ext cx="1127735" cy="369332"/>
            </a:xfrm>
            <a:prstGeom prst="rect">
              <a:avLst/>
            </a:prstGeom>
            <a:noFill/>
          </p:spPr>
          <p:txBody>
            <a:bodyPr wrap="square" rtlCol="0">
              <a:spAutoFit/>
            </a:bodyPr>
            <a:lstStyle/>
            <a:p>
              <a:pPr algn="ctr"/>
              <a:r>
                <a:rPr lang="en-US" dirty="0"/>
                <a:t>15 bits</a:t>
              </a:r>
            </a:p>
          </p:txBody>
        </p:sp>
        <p:sp>
          <p:nvSpPr>
            <p:cNvPr id="36" name="TextBox 35">
              <a:extLst>
                <a:ext uri="{FF2B5EF4-FFF2-40B4-BE49-F238E27FC236}">
                  <a16:creationId xmlns:a16="http://schemas.microsoft.com/office/drawing/2014/main" id="{BD90F865-9F0B-C143-94C8-CCE7E68F027F}"/>
                </a:ext>
              </a:extLst>
            </p:cNvPr>
            <p:cNvSpPr txBox="1"/>
            <p:nvPr/>
          </p:nvSpPr>
          <p:spPr>
            <a:xfrm>
              <a:off x="8499343" y="5710902"/>
              <a:ext cx="1290047" cy="369332"/>
            </a:xfrm>
            <a:prstGeom prst="rect">
              <a:avLst/>
            </a:prstGeom>
            <a:noFill/>
          </p:spPr>
          <p:txBody>
            <a:bodyPr wrap="square" rtlCol="0">
              <a:spAutoFit/>
            </a:bodyPr>
            <a:lstStyle/>
            <a:p>
              <a:pPr algn="ctr"/>
              <a:r>
                <a:rPr lang="en-US" dirty="0"/>
                <a:t>112 bits</a:t>
              </a:r>
            </a:p>
          </p:txBody>
        </p:sp>
      </p:grpSp>
    </p:spTree>
    <p:extLst>
      <p:ext uri="{BB962C8B-B14F-4D97-AF65-F5344CB8AC3E}">
        <p14:creationId xmlns:p14="http://schemas.microsoft.com/office/powerpoint/2010/main" val="2820605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Intel x87 80-bit extended precision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2" name="Group 11">
            <a:extLst>
              <a:ext uri="{FF2B5EF4-FFF2-40B4-BE49-F238E27FC236}">
                <a16:creationId xmlns:a16="http://schemas.microsoft.com/office/drawing/2014/main" id="{969F2483-F8B6-2046-A58F-E22FE1DE954D}"/>
              </a:ext>
            </a:extLst>
          </p:cNvPr>
          <p:cNvGrpSpPr/>
          <p:nvPr/>
        </p:nvGrpSpPr>
        <p:grpSpPr>
          <a:xfrm>
            <a:off x="2082800" y="2665749"/>
            <a:ext cx="8534400" cy="685800"/>
            <a:chOff x="952500" y="1981200"/>
            <a:chExt cx="8534400" cy="685800"/>
          </a:xfrm>
        </p:grpSpPr>
        <p:sp>
          <p:nvSpPr>
            <p:cNvPr id="13" name="Rectangle 12">
              <a:extLst>
                <a:ext uri="{FF2B5EF4-FFF2-40B4-BE49-F238E27FC236}">
                  <a16:creationId xmlns:a16="http://schemas.microsoft.com/office/drawing/2014/main" id="{12203C4A-6D48-B047-BAB6-AA5D8728D64F}"/>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4" name="Rectangle 13">
              <a:extLst>
                <a:ext uri="{FF2B5EF4-FFF2-40B4-BE49-F238E27FC236}">
                  <a16:creationId xmlns:a16="http://schemas.microsoft.com/office/drawing/2014/main" id="{EDF63536-4FA5-1D4D-BE77-1D03A43CBE1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5" name="Rectangle 14">
              <a:extLst>
                <a:ext uri="{FF2B5EF4-FFF2-40B4-BE49-F238E27FC236}">
                  <a16:creationId xmlns:a16="http://schemas.microsoft.com/office/drawing/2014/main" id="{E52C024F-1AB7-3741-9D43-3D37F8D58E1E}"/>
                </a:ext>
              </a:extLst>
            </p:cNvPr>
            <p:cNvSpPr/>
            <p:nvPr/>
          </p:nvSpPr>
          <p:spPr>
            <a:xfrm>
              <a:off x="4604226" y="1981200"/>
              <a:ext cx="4882674"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6" name="TextBox 15">
            <a:extLst>
              <a:ext uri="{FF2B5EF4-FFF2-40B4-BE49-F238E27FC236}">
                <a16:creationId xmlns:a16="http://schemas.microsoft.com/office/drawing/2014/main" id="{50272E4B-E467-7042-8F65-356FFF6A3DE8}"/>
              </a:ext>
            </a:extLst>
          </p:cNvPr>
          <p:cNvSpPr txBox="1"/>
          <p:nvPr/>
        </p:nvSpPr>
        <p:spPr>
          <a:xfrm>
            <a:off x="2122572" y="3048337"/>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9B035F7D-2292-F04E-8D1F-6BFA4FF37DE7}"/>
              </a:ext>
            </a:extLst>
          </p:cNvPr>
          <p:cNvSpPr txBox="1"/>
          <p:nvPr/>
        </p:nvSpPr>
        <p:spPr>
          <a:xfrm>
            <a:off x="3461226" y="3038166"/>
            <a:ext cx="813043" cy="369332"/>
          </a:xfrm>
          <a:prstGeom prst="rect">
            <a:avLst/>
          </a:prstGeom>
          <a:noFill/>
        </p:spPr>
        <p:txBody>
          <a:bodyPr wrap="none" rtlCol="0">
            <a:spAutoFit/>
          </a:bodyPr>
          <a:lstStyle/>
          <a:p>
            <a:pPr algn="ctr"/>
            <a:r>
              <a:rPr lang="en-US" dirty="0"/>
              <a:t>15 bits</a:t>
            </a:r>
          </a:p>
        </p:txBody>
      </p:sp>
      <p:sp>
        <p:nvSpPr>
          <p:cNvPr id="18" name="TextBox 17">
            <a:extLst>
              <a:ext uri="{FF2B5EF4-FFF2-40B4-BE49-F238E27FC236}">
                <a16:creationId xmlns:a16="http://schemas.microsoft.com/office/drawing/2014/main" id="{74C80B43-6DD4-AE44-88ED-126F5F83DA15}"/>
              </a:ext>
            </a:extLst>
          </p:cNvPr>
          <p:cNvSpPr txBox="1"/>
          <p:nvPr/>
        </p:nvSpPr>
        <p:spPr>
          <a:xfrm>
            <a:off x="7746878" y="3059668"/>
            <a:ext cx="813043" cy="369332"/>
          </a:xfrm>
          <a:prstGeom prst="rect">
            <a:avLst/>
          </a:prstGeom>
          <a:noFill/>
        </p:spPr>
        <p:txBody>
          <a:bodyPr wrap="none" rtlCol="0">
            <a:spAutoFit/>
          </a:bodyPr>
          <a:lstStyle/>
          <a:p>
            <a:pPr algn="ctr"/>
            <a:r>
              <a:rPr lang="en-US" dirty="0"/>
              <a:t>63 bits</a:t>
            </a:r>
          </a:p>
        </p:txBody>
      </p:sp>
      <p:sp>
        <p:nvSpPr>
          <p:cNvPr id="19" name="Rectangle 18">
            <a:extLst>
              <a:ext uri="{FF2B5EF4-FFF2-40B4-BE49-F238E27FC236}">
                <a16:creationId xmlns:a16="http://schemas.microsoft.com/office/drawing/2014/main" id="{E5DBD733-2FD7-2A41-A6F2-3F7B9B44CB4E}"/>
              </a:ext>
            </a:extLst>
          </p:cNvPr>
          <p:cNvSpPr/>
          <p:nvPr/>
        </p:nvSpPr>
        <p:spPr>
          <a:xfrm>
            <a:off x="5041900" y="2665749"/>
            <a:ext cx="6858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1</a:t>
            </a:r>
          </a:p>
        </p:txBody>
      </p:sp>
      <p:sp>
        <p:nvSpPr>
          <p:cNvPr id="20" name="TextBox 19">
            <a:extLst>
              <a:ext uri="{FF2B5EF4-FFF2-40B4-BE49-F238E27FC236}">
                <a16:creationId xmlns:a16="http://schemas.microsoft.com/office/drawing/2014/main" id="{8C15F7B3-0E0E-9F49-94A9-5BE6A56746CE}"/>
              </a:ext>
            </a:extLst>
          </p:cNvPr>
          <p:cNvSpPr txBox="1"/>
          <p:nvPr/>
        </p:nvSpPr>
        <p:spPr>
          <a:xfrm>
            <a:off x="5344864" y="2296417"/>
            <a:ext cx="1502271" cy="369332"/>
          </a:xfrm>
          <a:prstGeom prst="rect">
            <a:avLst/>
          </a:prstGeom>
          <a:noFill/>
        </p:spPr>
        <p:txBody>
          <a:bodyPr wrap="none" rtlCol="0">
            <a:spAutoFit/>
          </a:bodyPr>
          <a:lstStyle/>
          <a:p>
            <a:pPr algn="ctr"/>
            <a:r>
              <a:rPr lang="en-US" dirty="0"/>
              <a:t>(normal form)</a:t>
            </a:r>
          </a:p>
        </p:txBody>
      </p:sp>
      <p:grpSp>
        <p:nvGrpSpPr>
          <p:cNvPr id="21" name="Group 20">
            <a:extLst>
              <a:ext uri="{FF2B5EF4-FFF2-40B4-BE49-F238E27FC236}">
                <a16:creationId xmlns:a16="http://schemas.microsoft.com/office/drawing/2014/main" id="{C9FDB851-F5D8-DF4F-B44B-90BFF9CF3151}"/>
              </a:ext>
            </a:extLst>
          </p:cNvPr>
          <p:cNvGrpSpPr/>
          <p:nvPr/>
        </p:nvGrpSpPr>
        <p:grpSpPr>
          <a:xfrm>
            <a:off x="2082800" y="4248932"/>
            <a:ext cx="8534400" cy="685800"/>
            <a:chOff x="952500" y="1981200"/>
            <a:chExt cx="8534400" cy="685800"/>
          </a:xfrm>
        </p:grpSpPr>
        <p:sp>
          <p:nvSpPr>
            <p:cNvPr id="22" name="Rectangle 21">
              <a:extLst>
                <a:ext uri="{FF2B5EF4-FFF2-40B4-BE49-F238E27FC236}">
                  <a16:creationId xmlns:a16="http://schemas.microsoft.com/office/drawing/2014/main" id="{708A0DE1-702A-1542-BB1F-023D7F7627B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ACD53C97-8E71-9B44-9C7E-26107AC88B5F}"/>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BC2F23C8-005A-BE4D-BA82-CC2107E3A1D1}"/>
                </a:ext>
              </a:extLst>
            </p:cNvPr>
            <p:cNvSpPr/>
            <p:nvPr/>
          </p:nvSpPr>
          <p:spPr>
            <a:xfrm>
              <a:off x="4965700" y="1981200"/>
              <a:ext cx="45212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0FFA1633-4C30-EF42-A726-CEBF5D5898C6}"/>
              </a:ext>
            </a:extLst>
          </p:cNvPr>
          <p:cNvSpPr txBox="1"/>
          <p:nvPr/>
        </p:nvSpPr>
        <p:spPr>
          <a:xfrm>
            <a:off x="2122572" y="4631520"/>
            <a:ext cx="606256" cy="369332"/>
          </a:xfrm>
          <a:prstGeom prst="rect">
            <a:avLst/>
          </a:prstGeom>
          <a:noFill/>
        </p:spPr>
        <p:txBody>
          <a:bodyPr wrap="none" rtlCol="0">
            <a:spAutoFit/>
          </a:bodyPr>
          <a:lstStyle/>
          <a:p>
            <a:pPr algn="ctr"/>
            <a:r>
              <a:rPr lang="en-US" dirty="0"/>
              <a:t>1 bit</a:t>
            </a:r>
          </a:p>
        </p:txBody>
      </p:sp>
      <p:sp>
        <p:nvSpPr>
          <p:cNvPr id="26" name="TextBox 25">
            <a:extLst>
              <a:ext uri="{FF2B5EF4-FFF2-40B4-BE49-F238E27FC236}">
                <a16:creationId xmlns:a16="http://schemas.microsoft.com/office/drawing/2014/main" id="{74CB2C06-422F-A049-9D44-51F46EEBC502}"/>
              </a:ext>
            </a:extLst>
          </p:cNvPr>
          <p:cNvSpPr txBox="1"/>
          <p:nvPr/>
        </p:nvSpPr>
        <p:spPr>
          <a:xfrm>
            <a:off x="3461226" y="4621349"/>
            <a:ext cx="813043" cy="369332"/>
          </a:xfrm>
          <a:prstGeom prst="rect">
            <a:avLst/>
          </a:prstGeom>
          <a:noFill/>
        </p:spPr>
        <p:txBody>
          <a:bodyPr wrap="none" rtlCol="0">
            <a:spAutoFit/>
          </a:bodyPr>
          <a:lstStyle/>
          <a:p>
            <a:pPr algn="ctr"/>
            <a:r>
              <a:rPr lang="en-US" dirty="0"/>
              <a:t>15 bits</a:t>
            </a:r>
          </a:p>
        </p:txBody>
      </p:sp>
      <p:sp>
        <p:nvSpPr>
          <p:cNvPr id="27" name="TextBox 26">
            <a:extLst>
              <a:ext uri="{FF2B5EF4-FFF2-40B4-BE49-F238E27FC236}">
                <a16:creationId xmlns:a16="http://schemas.microsoft.com/office/drawing/2014/main" id="{D0A90D97-6987-6A4C-828E-549E6292145B}"/>
              </a:ext>
            </a:extLst>
          </p:cNvPr>
          <p:cNvSpPr txBox="1"/>
          <p:nvPr/>
        </p:nvSpPr>
        <p:spPr>
          <a:xfrm>
            <a:off x="7746878" y="4642851"/>
            <a:ext cx="813043" cy="369332"/>
          </a:xfrm>
          <a:prstGeom prst="rect">
            <a:avLst/>
          </a:prstGeom>
          <a:noFill/>
        </p:spPr>
        <p:txBody>
          <a:bodyPr wrap="none" rtlCol="0">
            <a:spAutoFit/>
          </a:bodyPr>
          <a:lstStyle/>
          <a:p>
            <a:pPr algn="ctr"/>
            <a:r>
              <a:rPr lang="en-US" dirty="0"/>
              <a:t>62 bits</a:t>
            </a:r>
          </a:p>
        </p:txBody>
      </p:sp>
      <p:sp>
        <p:nvSpPr>
          <p:cNvPr id="28" name="Rectangle 27">
            <a:extLst>
              <a:ext uri="{FF2B5EF4-FFF2-40B4-BE49-F238E27FC236}">
                <a16:creationId xmlns:a16="http://schemas.microsoft.com/office/drawing/2014/main" id="{FCEB0509-5222-D44C-BAF4-2D5B634035EF}"/>
              </a:ext>
            </a:extLst>
          </p:cNvPr>
          <p:cNvSpPr/>
          <p:nvPr/>
        </p:nvSpPr>
        <p:spPr>
          <a:xfrm>
            <a:off x="5041900" y="4248932"/>
            <a:ext cx="10541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dirty="0">
                <a:solidFill>
                  <a:schemeClr val="tx1"/>
                </a:solidFill>
              </a:rPr>
              <a:t>bits63..62</a:t>
            </a:r>
          </a:p>
        </p:txBody>
      </p:sp>
      <p:sp>
        <p:nvSpPr>
          <p:cNvPr id="29" name="TextBox 28">
            <a:extLst>
              <a:ext uri="{FF2B5EF4-FFF2-40B4-BE49-F238E27FC236}">
                <a16:creationId xmlns:a16="http://schemas.microsoft.com/office/drawing/2014/main" id="{CADF13A2-F801-B64D-B51E-BE6324A73DBA}"/>
              </a:ext>
            </a:extLst>
          </p:cNvPr>
          <p:cNvSpPr txBox="1"/>
          <p:nvPr/>
        </p:nvSpPr>
        <p:spPr>
          <a:xfrm>
            <a:off x="5377725" y="3879600"/>
            <a:ext cx="1436548" cy="369332"/>
          </a:xfrm>
          <a:prstGeom prst="rect">
            <a:avLst/>
          </a:prstGeom>
          <a:noFill/>
        </p:spPr>
        <p:txBody>
          <a:bodyPr wrap="none" rtlCol="0">
            <a:spAutoFit/>
          </a:bodyPr>
          <a:lstStyle/>
          <a:p>
            <a:pPr algn="ctr"/>
            <a:r>
              <a:rPr lang="en-US" dirty="0"/>
              <a:t>(other forms)</a:t>
            </a:r>
          </a:p>
        </p:txBody>
      </p:sp>
    </p:spTree>
    <p:extLst>
      <p:ext uri="{BB962C8B-B14F-4D97-AF65-F5344CB8AC3E}">
        <p14:creationId xmlns:p14="http://schemas.microsoft.com/office/powerpoint/2010/main" val="19950158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E ∉ {000…00, 111…11}				000…01 ≤ E ≤ 111…10</a:t>
            </a:r>
          </a:p>
          <a:p>
            <a:endParaRPr lang="en-US" dirty="0"/>
          </a:p>
          <a:p>
            <a:r>
              <a:rPr lang="en-US" dirty="0"/>
              <a:t>Significand’s leading digit is implicitly 1	</a:t>
            </a:r>
            <a:r>
              <a:rPr lang="en-US" i="1" dirty="0"/>
              <a:t>m</a:t>
            </a:r>
            <a:r>
              <a:rPr lang="en-US" dirty="0"/>
              <a:t> = 1.</a:t>
            </a:r>
            <a:r>
              <a:rPr lang="en-US" i="1" dirty="0"/>
              <a:t>fraction</a:t>
            </a:r>
          </a:p>
          <a:p>
            <a:pPr lvl="1"/>
            <a:r>
              <a:rPr lang="en-US" dirty="0"/>
              <a:t>Doesn’t appear in bitfield – get a “free” bit of precision</a:t>
            </a:r>
          </a:p>
          <a:p>
            <a:pPr lvl="1"/>
            <a:r>
              <a:rPr lang="en-US" i="1" dirty="0"/>
              <a:t>m</a:t>
            </a:r>
            <a:r>
              <a:rPr lang="en-US" dirty="0"/>
              <a:t> = 1.0 when </a:t>
            </a:r>
            <a:r>
              <a:rPr lang="en-US" i="1" dirty="0"/>
              <a:t>fraction</a:t>
            </a:r>
            <a:r>
              <a:rPr lang="en-US" dirty="0"/>
              <a:t>=000..00</a:t>
            </a:r>
          </a:p>
          <a:p>
            <a:pPr lvl="1"/>
            <a:r>
              <a:rPr lang="en-US" i="1" dirty="0"/>
              <a:t>m</a:t>
            </a:r>
            <a:r>
              <a:rPr lang="en-US" dirty="0"/>
              <a:t> = 2.0 - </a:t>
            </a:r>
            <a:r>
              <a:rPr lang="el-GR" dirty="0"/>
              <a:t>ε</a:t>
            </a:r>
            <a:r>
              <a:rPr lang="en-US" dirty="0"/>
              <a:t> when </a:t>
            </a:r>
            <a:r>
              <a:rPr lang="en-US" i="1" dirty="0"/>
              <a:t>fraction</a:t>
            </a:r>
            <a:r>
              <a:rPr lang="en-US" dirty="0"/>
              <a:t>=111…11</a:t>
            </a:r>
          </a:p>
          <a:p>
            <a:pPr marL="0" indent="0">
              <a:buNone/>
            </a:pPr>
            <a:endParaRPr lang="en-US" dirty="0"/>
          </a:p>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4045911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Bias Examples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845800" cy="4530725"/>
          </a:xfrm>
        </p:spPr>
        <p:txBody>
          <a:bodyPr>
            <a:normAutofit/>
          </a:bodyPr>
          <a:lstStyle/>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a:p>
            <a:endParaRPr lang="en-US" dirty="0"/>
          </a:p>
          <a:p>
            <a:r>
              <a:rPr lang="en-US" dirty="0"/>
              <a:t>Single precision</a:t>
            </a:r>
          </a:p>
          <a:p>
            <a:pPr lvl="1"/>
            <a:r>
              <a:rPr lang="en-US" i="1" dirty="0"/>
              <a:t>w</a:t>
            </a:r>
            <a:r>
              <a:rPr lang="en-US" dirty="0"/>
              <a:t> = 8</a:t>
            </a:r>
          </a:p>
          <a:p>
            <a:pPr lvl="1"/>
            <a:r>
              <a:rPr lang="en-US" i="1" dirty="0"/>
              <a:t>bias</a:t>
            </a:r>
            <a:r>
              <a:rPr lang="en-US" dirty="0"/>
              <a:t> = 2</a:t>
            </a:r>
            <a:r>
              <a:rPr lang="en-US" baseline="30000" dirty="0"/>
              <a:t>7</a:t>
            </a:r>
            <a:r>
              <a:rPr lang="en-US" dirty="0"/>
              <a:t> - 1 = 127		1 ≤ </a:t>
            </a:r>
            <a:r>
              <a:rPr lang="en-US" i="1" dirty="0"/>
              <a:t>E</a:t>
            </a:r>
            <a:r>
              <a:rPr lang="en-US" dirty="0"/>
              <a:t> ≤ 254		-126 ≤ </a:t>
            </a:r>
            <a:r>
              <a:rPr lang="en-US" i="1" dirty="0"/>
              <a:t>exponent</a:t>
            </a:r>
            <a:r>
              <a:rPr lang="en-US" dirty="0"/>
              <a:t> ≤ 127	</a:t>
            </a:r>
          </a:p>
          <a:p>
            <a:r>
              <a:rPr lang="en-US" dirty="0"/>
              <a:t>Double precision</a:t>
            </a:r>
          </a:p>
          <a:p>
            <a:pPr lvl="1"/>
            <a:r>
              <a:rPr lang="en-US" i="1" dirty="0"/>
              <a:t>w</a:t>
            </a:r>
            <a:r>
              <a:rPr lang="en-US" dirty="0"/>
              <a:t> = 11</a:t>
            </a:r>
          </a:p>
          <a:p>
            <a:pPr lvl="1"/>
            <a:r>
              <a:rPr lang="en-US" i="1" dirty="0"/>
              <a:t>bias</a:t>
            </a:r>
            <a:r>
              <a:rPr lang="en-US" dirty="0"/>
              <a:t> = 2</a:t>
            </a:r>
            <a:r>
              <a:rPr lang="en-US" baseline="30000" dirty="0"/>
              <a:t>10</a:t>
            </a:r>
            <a:r>
              <a:rPr lang="en-US" dirty="0"/>
              <a:t> - 1 = 1023		1 ≤ </a:t>
            </a:r>
            <a:r>
              <a:rPr lang="en-US" i="1" dirty="0"/>
              <a:t>E</a:t>
            </a:r>
            <a:r>
              <a:rPr lang="en-US" dirty="0"/>
              <a:t> ≤ 2046		-1022 ≤ </a:t>
            </a:r>
            <a:r>
              <a:rPr lang="en-US" i="1" dirty="0"/>
              <a:t>exponent</a:t>
            </a:r>
            <a:r>
              <a:rPr lang="en-US" dirty="0"/>
              <a:t> ≤ 2023	</a:t>
            </a:r>
            <a:endParaRPr lang="en-US" i="1" dirty="0"/>
          </a:p>
          <a:p>
            <a:pPr lvl="1"/>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24685460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Normal Numbers:</a:t>
            </a:r>
            <a:br>
              <a:rPr lang="en-US" dirty="0"/>
            </a:br>
            <a:r>
              <a:rPr lang="en-US" dirty="0"/>
              <a:t>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ADFA615E-5047-F34E-B42E-55A57EAB6A58}"/>
              </a:ext>
            </a:extLst>
          </p:cNvPr>
          <p:cNvPicPr>
            <a:picLocks noChangeAspect="1"/>
          </p:cNvPicPr>
          <p:nvPr/>
        </p:nvPicPr>
        <p:blipFill rotWithShape="1">
          <a:blip r:embed="rId3"/>
          <a:srcRect b="54067"/>
          <a:stretch/>
        </p:blipFill>
        <p:spPr>
          <a:xfrm>
            <a:off x="838200" y="5139694"/>
            <a:ext cx="10515600" cy="734688"/>
          </a:xfrm>
          <a:prstGeom prst="rect">
            <a:avLst/>
          </a:prstGeom>
        </p:spPr>
      </p:pic>
      <p:sp>
        <p:nvSpPr>
          <p:cNvPr id="15" name="TextBox 14">
            <a:extLst>
              <a:ext uri="{FF2B5EF4-FFF2-40B4-BE49-F238E27FC236}">
                <a16:creationId xmlns:a16="http://schemas.microsoft.com/office/drawing/2014/main" id="{6AA9CDDB-7B42-9942-B342-BF5F03369A83}"/>
              </a:ext>
            </a:extLst>
          </p:cNvPr>
          <p:cNvSpPr txBox="1"/>
          <p:nvPr/>
        </p:nvSpPr>
        <p:spPr>
          <a:xfrm>
            <a:off x="3279193" y="2226986"/>
            <a:ext cx="744113" cy="369332"/>
          </a:xfrm>
          <a:prstGeom prst="rect">
            <a:avLst/>
          </a:prstGeom>
          <a:noFill/>
        </p:spPr>
        <p:txBody>
          <a:bodyPr wrap="none" rtlCol="0">
            <a:spAutoFit/>
          </a:bodyPr>
          <a:lstStyle/>
          <a:p>
            <a:pPr algn="ctr"/>
            <a:r>
              <a:rPr lang="en-US" i="1" dirty="0"/>
              <a:t>w</a:t>
            </a:r>
            <a:r>
              <a:rPr lang="en-US" dirty="0"/>
              <a:t> bits</a:t>
            </a:r>
          </a:p>
        </p:txBody>
      </p:sp>
      <p:sp>
        <p:nvSpPr>
          <p:cNvPr id="16" name="TextBox 15">
            <a:extLst>
              <a:ext uri="{FF2B5EF4-FFF2-40B4-BE49-F238E27FC236}">
                <a16:creationId xmlns:a16="http://schemas.microsoft.com/office/drawing/2014/main" id="{AAE98D1B-C47D-1F43-A4BF-6E59C7B04C29}"/>
              </a:ext>
            </a:extLst>
          </p:cNvPr>
          <p:cNvSpPr txBox="1"/>
          <p:nvPr/>
        </p:nvSpPr>
        <p:spPr>
          <a:xfrm>
            <a:off x="1868572" y="2226986"/>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2FF914D7-E80F-7545-8363-5797108A8FA8}"/>
              </a:ext>
            </a:extLst>
          </p:cNvPr>
          <p:cNvSpPr txBox="1"/>
          <p:nvPr/>
        </p:nvSpPr>
        <p:spPr>
          <a:xfrm>
            <a:off x="7015974" y="2222022"/>
            <a:ext cx="1119154" cy="369332"/>
          </a:xfrm>
          <a:prstGeom prst="rect">
            <a:avLst/>
          </a:prstGeom>
          <a:noFill/>
        </p:spPr>
        <p:txBody>
          <a:bodyPr wrap="none" rtlCol="0">
            <a:spAutoFit/>
          </a:bodyPr>
          <a:lstStyle/>
          <a:p>
            <a:pPr algn="ctr"/>
            <a:r>
              <a:rPr lang="en-US" i="1" dirty="0"/>
              <a:t>n</a:t>
            </a:r>
            <a:r>
              <a:rPr lang="en-US" dirty="0"/>
              <a:t>-</a:t>
            </a:r>
            <a:r>
              <a:rPr lang="en-US" i="1" dirty="0"/>
              <a:t>w</a:t>
            </a:r>
            <a:r>
              <a:rPr lang="en-US" dirty="0"/>
              <a:t>-1 bits</a:t>
            </a:r>
          </a:p>
        </p:txBody>
      </p:sp>
      <p:sp>
        <p:nvSpPr>
          <p:cNvPr id="18" name="Rounded Rectangular Callout 17">
            <a:extLst>
              <a:ext uri="{FF2B5EF4-FFF2-40B4-BE49-F238E27FC236}">
                <a16:creationId xmlns:a16="http://schemas.microsoft.com/office/drawing/2014/main" id="{9D228276-BF1F-E143-92A1-3F64B3CBBA03}"/>
              </a:ext>
            </a:extLst>
          </p:cNvPr>
          <p:cNvSpPr/>
          <p:nvPr/>
        </p:nvSpPr>
        <p:spPr>
          <a:xfrm>
            <a:off x="184525" y="3557176"/>
            <a:ext cx="2569464" cy="886487"/>
          </a:xfrm>
          <a:prstGeom prst="wedgeRoundRectCallout">
            <a:avLst>
              <a:gd name="adj1" fmla="val 29667"/>
              <a:gd name="adj2" fmla="val -16898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rPr>
              <a:t>S</a:t>
            </a:r>
            <a:r>
              <a:rPr lang="en-US" sz="2800" dirty="0">
                <a:solidFill>
                  <a:srgbClr val="FFFF00"/>
                </a:solidFill>
              </a:rPr>
              <a:t>=0 – positive</a:t>
            </a:r>
          </a:p>
          <a:p>
            <a:r>
              <a:rPr lang="en-US" sz="2800" i="1" dirty="0">
                <a:solidFill>
                  <a:srgbClr val="FFFF00"/>
                </a:solidFill>
              </a:rPr>
              <a:t>S</a:t>
            </a:r>
            <a:r>
              <a:rPr lang="en-US" sz="2800" dirty="0">
                <a:solidFill>
                  <a:srgbClr val="FFFF00"/>
                </a:solidFill>
              </a:rPr>
              <a:t>=1 – negative</a:t>
            </a:r>
          </a:p>
        </p:txBody>
      </p:sp>
      <p:sp>
        <p:nvSpPr>
          <p:cNvPr id="19" name="Rounded Rectangular Callout 18">
            <a:extLst>
              <a:ext uri="{FF2B5EF4-FFF2-40B4-BE49-F238E27FC236}">
                <a16:creationId xmlns:a16="http://schemas.microsoft.com/office/drawing/2014/main" id="{33F609CE-BEEE-1646-BD0A-C2E85B856FC3}"/>
              </a:ext>
            </a:extLst>
          </p:cNvPr>
          <p:cNvSpPr/>
          <p:nvPr/>
        </p:nvSpPr>
        <p:spPr>
          <a:xfrm>
            <a:off x="5451515" y="201613"/>
            <a:ext cx="6740485" cy="899676"/>
          </a:xfrm>
          <a:prstGeom prst="wedgeRoundRectCallout">
            <a:avLst>
              <a:gd name="adj1" fmla="val -22517"/>
              <a:gd name="adj2" fmla="val 14712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rgbClr val="FFFF00"/>
                </a:solidFill>
              </a:rPr>
              <a:t>significand </a:t>
            </a:r>
            <a:r>
              <a:rPr lang="en-US" sz="2800" i="1" dirty="0">
                <a:solidFill>
                  <a:srgbClr val="FFFF00"/>
                </a:solidFill>
              </a:rPr>
              <a:t>m</a:t>
            </a:r>
            <a:r>
              <a:rPr lang="en-US" sz="2800" dirty="0">
                <a:solidFill>
                  <a:srgbClr val="FFFF00"/>
                </a:solidFill>
              </a:rPr>
              <a:t> = 1.</a:t>
            </a:r>
            <a:r>
              <a:rPr lang="en-US" sz="2800" i="1" dirty="0">
                <a:solidFill>
                  <a:srgbClr val="FFFF00"/>
                </a:solidFill>
              </a:rPr>
              <a:t>fraction</a:t>
            </a:r>
            <a:endParaRPr lang="en-US" sz="2800" i="1" baseline="-25000" dirty="0">
              <a:solidFill>
                <a:srgbClr val="FFFF00"/>
              </a:solidFill>
            </a:endParaRPr>
          </a:p>
          <a:p>
            <a:r>
              <a:rPr lang="en-US" sz="2800" i="1" dirty="0">
                <a:solidFill>
                  <a:srgbClr val="FFFF00"/>
                </a:solidFill>
              </a:rPr>
              <a:t>fraction</a:t>
            </a:r>
            <a:r>
              <a:rPr lang="en-US" sz="2800" dirty="0">
                <a:solidFill>
                  <a:srgbClr val="FFFF00"/>
                </a:solidFill>
              </a:rPr>
              <a:t> = xx…x</a:t>
            </a:r>
            <a:r>
              <a:rPr lang="en-US" sz="2800" baseline="-25000" dirty="0">
                <a:solidFill>
                  <a:srgbClr val="FFFF00"/>
                </a:solidFill>
              </a:rPr>
              <a:t>2</a:t>
            </a:r>
            <a:r>
              <a:rPr lang="en-US" sz="2800" dirty="0">
                <a:solidFill>
                  <a:srgbClr val="FFFF00"/>
                </a:solidFill>
              </a:rPr>
              <a:t>, the fractional portion of </a:t>
            </a:r>
            <a:r>
              <a:rPr lang="en-US" sz="2800" i="1" dirty="0">
                <a:solidFill>
                  <a:srgbClr val="FFFF00"/>
                </a:solidFill>
              </a:rPr>
              <a:t>m</a:t>
            </a:r>
          </a:p>
        </p:txBody>
      </p:sp>
      <p:sp>
        <p:nvSpPr>
          <p:cNvPr id="20" name="Rounded Rectangular Callout 19">
            <a:extLst>
              <a:ext uri="{FF2B5EF4-FFF2-40B4-BE49-F238E27FC236}">
                <a16:creationId xmlns:a16="http://schemas.microsoft.com/office/drawing/2014/main" id="{9AAE8F9A-62B5-484B-AA83-F1ACD963EBDE}"/>
              </a:ext>
            </a:extLst>
          </p:cNvPr>
          <p:cNvSpPr/>
          <p:nvPr/>
        </p:nvSpPr>
        <p:spPr>
          <a:xfrm>
            <a:off x="4317492" y="3024657"/>
            <a:ext cx="3557015" cy="1437389"/>
          </a:xfrm>
          <a:prstGeom prst="wedgeRoundRectCallout">
            <a:avLst>
              <a:gd name="adj1" fmla="val -52609"/>
              <a:gd name="adj2" fmla="val -9077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bias</a:t>
            </a:r>
          </a:p>
          <a:p>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bias</a:t>
            </a:r>
          </a:p>
          <a:p>
            <a:endParaRPr lang="en-US" sz="1200" dirty="0">
              <a:solidFill>
                <a:srgbClr val="FFFF00"/>
              </a:solidFill>
              <a:sym typeface="Calibri Bold Italic" charset="0"/>
            </a:endParaRPr>
          </a:p>
          <a:p>
            <a:r>
              <a:rPr lang="en-US" sz="2800" i="1" dirty="0">
                <a:solidFill>
                  <a:srgbClr val="FFFF00"/>
                </a:solidFill>
                <a:sym typeface="Calibri Bold Italic" charset="0"/>
              </a:rPr>
              <a:t>bias</a:t>
            </a:r>
            <a:r>
              <a:rPr lang="en-US" sz="2800" dirty="0">
                <a:solidFill>
                  <a:srgbClr val="FFFF00"/>
                </a:solidFill>
                <a:sym typeface="Calibri Bold Italic" charset="0"/>
              </a:rPr>
              <a:t> = </a:t>
            </a:r>
            <a:r>
              <a:rPr lang="en-US" sz="2800" dirty="0">
                <a:solidFill>
                  <a:srgbClr val="FFFF00"/>
                </a:solidFill>
              </a:rPr>
              <a:t>2</a:t>
            </a:r>
            <a:r>
              <a:rPr lang="en-US" sz="2800" i="1" baseline="30000" dirty="0">
                <a:solidFill>
                  <a:srgbClr val="FFFF00"/>
                </a:solidFill>
              </a:rPr>
              <a:t>w</a:t>
            </a:r>
            <a:r>
              <a:rPr lang="en-US" sz="2800" baseline="30000" dirty="0">
                <a:solidFill>
                  <a:srgbClr val="FFFF00"/>
                </a:solidFill>
              </a:rPr>
              <a:t>-1</a:t>
            </a:r>
            <a:r>
              <a:rPr lang="en-US" sz="2800" dirty="0">
                <a:solidFill>
                  <a:srgbClr val="FFFF00"/>
                </a:solidFill>
              </a:rPr>
              <a:t> - 1</a:t>
            </a:r>
          </a:p>
        </p:txBody>
      </p:sp>
    </p:spTree>
    <p:extLst>
      <p:ext uri="{BB962C8B-B14F-4D97-AF65-F5344CB8AC3E}">
        <p14:creationId xmlns:p14="http://schemas.microsoft.com/office/powerpoint/2010/main" val="2412992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float f = 68588.0;</a:t>
            </a:r>
          </a:p>
          <a:p>
            <a:pPr>
              <a:tabLst>
                <a:tab pos="3133725" algn="r"/>
                <a:tab pos="3190875" algn="l"/>
              </a:tabLst>
            </a:pPr>
            <a:r>
              <a:rPr lang="en-US" b="1" dirty="0"/>
              <a:t>Value	</a:t>
            </a:r>
            <a:r>
              <a:rPr lang="en-US" dirty="0"/>
              <a:t>68588</a:t>
            </a:r>
            <a:r>
              <a:rPr lang="en-US" baseline="-25000" dirty="0"/>
              <a:t>10</a:t>
            </a:r>
            <a:r>
              <a:rPr lang="en-US" dirty="0"/>
              <a:t>	= </a:t>
            </a:r>
            <a:r>
              <a:rPr lang="en-US" dirty="0">
                <a:latin typeface="Lucida Console" panose="020B0609040504020204" pitchFamily="49" charset="0"/>
              </a:rPr>
              <a:t>1 0000 1011 1110 1100</a:t>
            </a:r>
            <a:r>
              <a:rPr lang="en-US" baseline="-25000" dirty="0"/>
              <a:t>2</a:t>
            </a:r>
            <a:br>
              <a:rPr lang="en-US" b="1" dirty="0"/>
            </a:br>
            <a:r>
              <a:rPr lang="en-US" dirty="0"/>
              <a:t>		= </a:t>
            </a:r>
            <a:r>
              <a:rPr lang="en-US" dirty="0">
                <a:latin typeface="Lucida Console" panose="020B0609040504020204" pitchFamily="49" charset="0"/>
              </a:rPr>
              <a:t>1.0000 1011 1110 1100</a:t>
            </a:r>
            <a:r>
              <a:rPr lang="en-US" dirty="0"/>
              <a:t> x 2</a:t>
            </a:r>
            <a:r>
              <a:rPr lang="en-US" baseline="30000" dirty="0"/>
              <a:t>16</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1.0000 1011 1110 1100</a:t>
            </a:r>
            <a:br>
              <a:rPr lang="en-US" dirty="0"/>
            </a:br>
            <a:r>
              <a:rPr lang="en-US" dirty="0"/>
              <a:t>	</a:t>
            </a:r>
            <a:r>
              <a:rPr lang="en-US" i="1" dirty="0"/>
              <a:t>fraction</a:t>
            </a:r>
            <a:r>
              <a:rPr lang="en-US" dirty="0"/>
              <a:t>	= </a:t>
            </a:r>
            <a:r>
              <a:rPr lang="en-US" dirty="0">
                <a:latin typeface="Lucida Console" panose="020B0609040504020204" pitchFamily="49" charset="0"/>
              </a:rPr>
              <a:t>  0000 1011 1110 1100 0000 000</a:t>
            </a:r>
          </a:p>
          <a:p>
            <a:pPr>
              <a:tabLst>
                <a:tab pos="3133725" algn="r"/>
                <a:tab pos="3190875" algn="l"/>
                <a:tab pos="4221163" algn="r"/>
                <a:tab pos="4278313" algn="l"/>
              </a:tabLst>
            </a:pPr>
            <a:r>
              <a:rPr lang="en-US" b="1" dirty="0"/>
              <a:t>Exponent</a:t>
            </a:r>
            <a:r>
              <a:rPr lang="en-US" dirty="0"/>
              <a:t>	</a:t>
            </a:r>
            <a:r>
              <a:rPr lang="en-US" i="1" dirty="0"/>
              <a:t>exponent</a:t>
            </a:r>
            <a:r>
              <a:rPr lang="en-US" dirty="0"/>
              <a:t>	=	16</a:t>
            </a:r>
            <a:r>
              <a:rPr lang="en-US" baseline="-25000" dirty="0"/>
              <a:t>10</a:t>
            </a:r>
            <a:br>
              <a:rPr lang="en-US" dirty="0"/>
            </a:br>
            <a:r>
              <a:rPr lang="en-US" dirty="0"/>
              <a:t>	</a:t>
            </a:r>
            <a:r>
              <a:rPr lang="en-US" i="1" dirty="0"/>
              <a:t>bias</a:t>
            </a:r>
            <a:r>
              <a:rPr lang="en-US" dirty="0"/>
              <a:t>	=	127</a:t>
            </a:r>
            <a:r>
              <a:rPr lang="en-US" baseline="-25000" dirty="0"/>
              <a:t>10</a:t>
            </a:r>
            <a:br>
              <a:rPr lang="en-US" dirty="0"/>
            </a:br>
            <a:r>
              <a:rPr lang="en-US" dirty="0"/>
              <a:t>	</a:t>
            </a:r>
            <a:r>
              <a:rPr lang="en-US" i="1" dirty="0"/>
              <a:t>E</a:t>
            </a:r>
            <a:r>
              <a:rPr lang="en-US" dirty="0"/>
              <a:t>	=	143</a:t>
            </a:r>
            <a:r>
              <a:rPr lang="en-US" baseline="-25000" dirty="0"/>
              <a:t>10</a:t>
            </a:r>
            <a:r>
              <a:rPr lang="en-US" dirty="0"/>
              <a:t>	= </a:t>
            </a:r>
            <a:r>
              <a:rPr lang="en-US" dirty="0">
                <a:latin typeface="Lucida Console" panose="020B0609040504020204" pitchFamily="49" charset="0"/>
              </a:rPr>
              <a:t>1000 1111</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2146851" y="5915353"/>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2363257" y="5915353"/>
            <a:ext cx="1731243"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10001111</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4094500" y="5915353"/>
            <a:ext cx="4950109"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00001011111011000000000</a:t>
            </a:r>
            <a:endParaRPr lang="en-US" sz="2800" dirty="0"/>
          </a:p>
        </p:txBody>
      </p:sp>
      <p:cxnSp>
        <p:nvCxnSpPr>
          <p:cNvPr id="18" name="Straight Arrow Connector 17">
            <a:extLst>
              <a:ext uri="{FF2B5EF4-FFF2-40B4-BE49-F238E27FC236}">
                <a16:creationId xmlns:a16="http://schemas.microsoft.com/office/drawing/2014/main" id="{46F697B3-F5EF-3543-A548-81381B5C572B}"/>
              </a:ext>
            </a:extLst>
          </p:cNvPr>
          <p:cNvCxnSpPr/>
          <p:nvPr/>
        </p:nvCxnSpPr>
        <p:spPr>
          <a:xfrm flipH="1">
            <a:off x="4929809" y="2941983"/>
            <a:ext cx="4572000" cy="13616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003B52C-1983-2645-966E-2FA117DDD78B}"/>
              </a:ext>
            </a:extLst>
          </p:cNvPr>
          <p:cNvCxnSpPr>
            <a:cxnSpLocks/>
          </p:cNvCxnSpPr>
          <p:nvPr/>
        </p:nvCxnSpPr>
        <p:spPr>
          <a:xfrm>
            <a:off x="6585857" y="2941983"/>
            <a:ext cx="0" cy="48701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762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22" presetClass="entr" presetSubtype="1"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up)">
                                      <p:cBhvr>
                                        <p:cTn id="20" dur="500"/>
                                        <p:tgtEl>
                                          <p:spTgt spid="19"/>
                                        </p:tgtEl>
                                      </p:cBhvr>
                                    </p:animEffect>
                                  </p:childTnLst>
                                </p:cTn>
                              </p:par>
                            </p:childTnLst>
                          </p:cTn>
                        </p:par>
                        <p:par>
                          <p:cTn id="21" fill="hold">
                            <p:stCondLst>
                              <p:cond delay="500"/>
                            </p:stCondLst>
                            <p:childTnLst>
                              <p:par>
                                <p:cTn id="22" presetID="22" presetClass="exit" presetSubtype="1" fill="hold" nodeType="afterEffect">
                                  <p:stCondLst>
                                    <p:cond delay="1000"/>
                                  </p:stCondLst>
                                  <p:childTnLst>
                                    <p:animEffect transition="out" filter="wipe(up)">
                                      <p:cBhvr>
                                        <p:cTn id="23" dur="500"/>
                                        <p:tgtEl>
                                          <p:spTgt spid="19"/>
                                        </p:tgtEl>
                                      </p:cBhvr>
                                    </p:animEffect>
                                    <p:set>
                                      <p:cBhvr>
                                        <p:cTn id="24" dur="1" fill="hold">
                                          <p:stCondLst>
                                            <p:cond delay="499"/>
                                          </p:stCondLst>
                                        </p:cTn>
                                        <p:tgtEl>
                                          <p:spTgt spid="19"/>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13">
                                            <p:txEl>
                                              <p:pRg st="3" end="3"/>
                                            </p:txEl>
                                          </p:spTgt>
                                        </p:tgtEl>
                                        <p:attrNameLst>
                                          <p:attrName>style.visibility</p:attrName>
                                        </p:attrNameLst>
                                      </p:cBhvr>
                                      <p:to>
                                        <p:strVal val="visible"/>
                                      </p:to>
                                    </p:set>
                                    <p:animEffect transition="in" filter="dissolve">
                                      <p:cBhvr>
                                        <p:cTn id="29" dur="500"/>
                                        <p:tgtEl>
                                          <p:spTgt spid="13">
                                            <p:txEl>
                                              <p:pRg st="3" end="3"/>
                                            </p:txEl>
                                          </p:spTgt>
                                        </p:tgtEl>
                                      </p:cBhvr>
                                    </p:animEffect>
                                  </p:childTnLst>
                                </p:cTn>
                              </p:par>
                              <p:par>
                                <p:cTn id="30" presetID="22" presetClass="entr" presetSubtype="1"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up)">
                                      <p:cBhvr>
                                        <p:cTn id="32" dur="500"/>
                                        <p:tgtEl>
                                          <p:spTgt spid="18"/>
                                        </p:tgtEl>
                                      </p:cBhvr>
                                    </p:animEffect>
                                  </p:childTnLst>
                                </p:cTn>
                              </p:par>
                            </p:childTnLst>
                          </p:cTn>
                        </p:par>
                        <p:par>
                          <p:cTn id="33" fill="hold">
                            <p:stCondLst>
                              <p:cond delay="500"/>
                            </p:stCondLst>
                            <p:childTnLst>
                              <p:par>
                                <p:cTn id="34" presetID="22" presetClass="exit" presetSubtype="2" fill="hold" nodeType="afterEffect">
                                  <p:stCondLst>
                                    <p:cond delay="1000"/>
                                  </p:stCondLst>
                                  <p:childTnLst>
                                    <p:animEffect transition="out" filter="wipe(right)">
                                      <p:cBhvr>
                                        <p:cTn id="35" dur="500"/>
                                        <p:tgtEl>
                                          <p:spTgt spid="18"/>
                                        </p:tgtEl>
                                      </p:cBhvr>
                                    </p:animEffect>
                                    <p:set>
                                      <p:cBhvr>
                                        <p:cTn id="36" dur="1" fill="hold">
                                          <p:stCondLst>
                                            <p:cond delay="499"/>
                                          </p:stCondLst>
                                        </p:cTn>
                                        <p:tgtEl>
                                          <p:spTgt spid="18"/>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13">
                                            <p:txEl>
                                              <p:pRg st="4" end="4"/>
                                            </p:txEl>
                                          </p:spTgt>
                                        </p:tgtEl>
                                        <p:attrNameLst>
                                          <p:attrName>style.visibility</p:attrName>
                                        </p:attrNameLst>
                                      </p:cBhvr>
                                      <p:to>
                                        <p:strVal val="visible"/>
                                      </p:to>
                                    </p:set>
                                    <p:animEffect transition="in" filter="dissolve">
                                      <p:cBhvr>
                                        <p:cTn id="41" dur="500"/>
                                        <p:tgtEl>
                                          <p:spTgt spid="13">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1"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dissolve">
                                      <p:cBhvr>
                                        <p:cTn id="46" dur="500"/>
                                        <p:tgtEl>
                                          <p:spTgt spid="14"/>
                                        </p:tgtEl>
                                      </p:cBhvr>
                                    </p:animEffect>
                                  </p:childTnLst>
                                </p:cTn>
                              </p:par>
                              <p:par>
                                <p:cTn id="47" presetID="42" presetClass="path" presetSubtype="0" accel="50000" decel="50000" fill="hold" grpId="0" nodeType="withEffect">
                                  <p:stCondLst>
                                    <p:cond delay="0"/>
                                  </p:stCondLst>
                                  <p:childTnLst>
                                    <p:animMotion origin="layout" path="M 0.1819 -0.07893 L 2.70833E-6 -4.44444E-6 " pathEditMode="relative" rAng="0" ptsTypes="AA">
                                      <p:cBhvr>
                                        <p:cTn id="48" dur="2000" fill="hold"/>
                                        <p:tgtEl>
                                          <p:spTgt spid="14"/>
                                        </p:tgtEl>
                                        <p:attrNameLst>
                                          <p:attrName>ppt_x</p:attrName>
                                          <p:attrName>ppt_y</p:attrName>
                                        </p:attrNameLst>
                                      </p:cBhvr>
                                      <p:rCtr x="-9049" y="3935"/>
                                    </p:animMotion>
                                  </p:childTnLst>
                                </p:cTn>
                              </p:par>
                            </p:childTnLst>
                          </p:cTn>
                        </p:par>
                        <p:par>
                          <p:cTn id="49" fill="hold">
                            <p:stCondLst>
                              <p:cond delay="2000"/>
                            </p:stCondLst>
                            <p:childTnLst>
                              <p:par>
                                <p:cTn id="50" presetID="9" presetClass="entr" presetSubtype="0" fill="hold" grpId="0"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dissolve">
                                      <p:cBhvr>
                                        <p:cTn id="52" dur="500"/>
                                        <p:tgtEl>
                                          <p:spTgt spid="15"/>
                                        </p:tgtEl>
                                      </p:cBhvr>
                                    </p:animEffect>
                                  </p:childTnLst>
                                </p:cTn>
                              </p:par>
                              <p:par>
                                <p:cTn id="53" presetID="42" presetClass="path" presetSubtype="0" accel="50000" decel="50000" fill="hold" grpId="1" nodeType="withEffect">
                                  <p:stCondLst>
                                    <p:cond delay="0"/>
                                  </p:stCondLst>
                                  <p:childTnLst>
                                    <p:animMotion origin="layout" path="M 0.25612 -0.15578 L -3.75E-6 -4.44444E-6 " pathEditMode="relative" rAng="0" ptsTypes="AA">
                                      <p:cBhvr>
                                        <p:cTn id="54" dur="2000" fill="hold"/>
                                        <p:tgtEl>
                                          <p:spTgt spid="15"/>
                                        </p:tgtEl>
                                        <p:attrNameLst>
                                          <p:attrName>ppt_x</p:attrName>
                                          <p:attrName>ppt_y</p:attrName>
                                        </p:attrNameLst>
                                      </p:cBhvr>
                                      <p:rCtr x="-12812" y="7778"/>
                                    </p:animMotion>
                                  </p:childTnLst>
                                </p:cTn>
                              </p:par>
                            </p:childTnLst>
                          </p:cTn>
                        </p:par>
                        <p:par>
                          <p:cTn id="55" fill="hold">
                            <p:stCondLst>
                              <p:cond delay="4000"/>
                            </p:stCondLst>
                            <p:childTnLst>
                              <p:par>
                                <p:cTn id="56" presetID="9"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dissolve">
                                      <p:cBhvr>
                                        <p:cTn id="58" dur="500"/>
                                        <p:tgtEl>
                                          <p:spTgt spid="16"/>
                                        </p:tgtEl>
                                      </p:cBhvr>
                                    </p:animEffect>
                                  </p:childTnLst>
                                </p:cTn>
                              </p:par>
                              <p:par>
                                <p:cTn id="59" presetID="42" presetClass="path" presetSubtype="0" accel="50000" decel="50000" fill="hold" grpId="1" nodeType="withEffect">
                                  <p:stCondLst>
                                    <p:cond delay="0"/>
                                  </p:stCondLst>
                                  <p:childTnLst>
                                    <p:animMotion origin="layout" path="M 0.05873 -0.3412 L -4.375E-6 -4.44444E-6 " pathEditMode="relative" rAng="0" ptsTypes="AA">
                                      <p:cBhvr>
                                        <p:cTn id="60" dur="2000" fill="hold"/>
                                        <p:tgtEl>
                                          <p:spTgt spid="16"/>
                                        </p:tgtEl>
                                        <p:attrNameLst>
                                          <p:attrName>ppt_x</p:attrName>
                                          <p:attrName>ppt_y</p:attrName>
                                        </p:attrNameLst>
                                      </p:cBhvr>
                                      <p:rCtr x="-2865" y="1706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4" grpId="1" animBg="1"/>
      <p:bldP spid="15" grpId="0" animBg="1"/>
      <p:bldP spid="15" grpId="1" animBg="1"/>
      <p:bldP spid="16" grpId="0" animBg="1"/>
      <p:bldP spid="16"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Decoding Example</a:t>
            </a:r>
          </a:p>
        </p:txBody>
      </p:sp>
      <p:sp>
        <p:nvSpPr>
          <p:cNvPr id="13" name="Content Placeholder 12">
            <a:extLst>
              <a:ext uri="{FF2B5EF4-FFF2-40B4-BE49-F238E27FC236}">
                <a16:creationId xmlns:a16="http://schemas.microsoft.com/office/drawing/2014/main" id="{313E5890-286B-6346-BD98-9D504995D86B}"/>
              </a:ext>
            </a:extLst>
          </p:cNvPr>
          <p:cNvSpPr>
            <a:spLocks noGrp="1"/>
          </p:cNvSpPr>
          <p:nvPr>
            <p:ph idx="1"/>
          </p:nvPr>
        </p:nvSpPr>
        <p:spPr/>
        <p:txBody>
          <a:bodyPr/>
          <a:lstStyle/>
          <a:p>
            <a:r>
              <a:rPr lang="en-US" dirty="0"/>
              <a:t>double d = …;</a:t>
            </a:r>
          </a:p>
          <a:p>
            <a:r>
              <a:rPr lang="en-US" dirty="0">
                <a:latin typeface="Lucida Console" panose="020B0609040504020204" pitchFamily="49" charset="0"/>
              </a:rPr>
              <a:t>10111111111011001110</a:t>
            </a:r>
            <a:r>
              <a:rPr lang="en-US" sz="2600" dirty="0">
                <a:latin typeface="Lucida Console" panose="020B0609040504020204" pitchFamily="49" charset="0"/>
              </a:rPr>
              <a:t>0000</a:t>
            </a:r>
            <a:r>
              <a:rPr lang="en-US" sz="2400" dirty="0">
                <a:latin typeface="Lucida Console" panose="020B0609040504020204" pitchFamily="49" charset="0"/>
              </a:rPr>
              <a:t>0000</a:t>
            </a:r>
            <a:r>
              <a:rPr lang="en-US" sz="2200" dirty="0">
                <a:latin typeface="Lucida Console" panose="020B0609040504020204" pitchFamily="49" charset="0"/>
              </a:rPr>
              <a:t>0000</a:t>
            </a:r>
            <a:r>
              <a:rPr lang="en-US" sz="2000" dirty="0">
                <a:latin typeface="Lucida Console" panose="020B0609040504020204" pitchFamily="49" charset="0"/>
              </a:rPr>
              <a:t>0000</a:t>
            </a:r>
            <a:r>
              <a:rPr lang="en-US" sz="1800" dirty="0">
                <a:latin typeface="Lucida Console" panose="020B0609040504020204" pitchFamily="49" charset="0"/>
              </a:rPr>
              <a:t>0000</a:t>
            </a:r>
            <a:r>
              <a:rPr lang="en-US" sz="1600" dirty="0">
                <a:latin typeface="Lucida Console" panose="020B0609040504020204" pitchFamily="49" charset="0"/>
              </a:rPr>
              <a:t>0000</a:t>
            </a:r>
            <a:r>
              <a:rPr lang="en-US" sz="1400" dirty="0">
                <a:latin typeface="Lucida Console" panose="020B0609040504020204" pitchFamily="49" charset="0"/>
              </a:rPr>
              <a:t>0000</a:t>
            </a:r>
            <a:r>
              <a:rPr lang="en-US" sz="1200" dirty="0">
                <a:latin typeface="Lucida Console" panose="020B0609040504020204" pitchFamily="49" charset="0"/>
              </a:rPr>
              <a:t>0000000000000000</a:t>
            </a:r>
            <a:endParaRPr lang="en-US" sz="800" dirty="0">
              <a:latin typeface="Lucida Console" panose="020B0609040504020204" pitchFamily="49" charset="0"/>
            </a:endParaRPr>
          </a:p>
          <a:p>
            <a:pPr>
              <a:tabLst>
                <a:tab pos="3533775" algn="r"/>
                <a:tab pos="3592513" algn="l"/>
                <a:tab pos="7027863" algn="r"/>
                <a:tab pos="8112125" algn="r"/>
              </a:tabLst>
            </a:pPr>
            <a:r>
              <a:rPr lang="en-US" b="1" dirty="0"/>
              <a:t>Significand	</a:t>
            </a:r>
            <a:r>
              <a:rPr lang="en-US" i="1" dirty="0"/>
              <a:t>m	</a:t>
            </a:r>
            <a:r>
              <a:rPr lang="en-US" dirty="0"/>
              <a:t>= </a:t>
            </a:r>
            <a:r>
              <a:rPr lang="en-US" dirty="0">
                <a:latin typeface="Lucida Console" panose="020B0609040504020204" pitchFamily="49" charset="0"/>
              </a:rPr>
              <a:t>1.1100 1110 0000…</a:t>
            </a:r>
          </a:p>
          <a:p>
            <a:pPr>
              <a:tabLst>
                <a:tab pos="3533775" algn="r"/>
                <a:tab pos="3592513" algn="l"/>
                <a:tab pos="7027863" algn="r"/>
                <a:tab pos="8112125" algn="r"/>
              </a:tabLst>
            </a:pPr>
            <a:r>
              <a:rPr lang="en-US" b="1" dirty="0"/>
              <a:t>Exponent</a:t>
            </a:r>
            <a:r>
              <a:rPr lang="en-US" dirty="0"/>
              <a:t>	</a:t>
            </a:r>
            <a:r>
              <a:rPr lang="en-US" i="1" dirty="0"/>
              <a:t>E</a:t>
            </a:r>
            <a:r>
              <a:rPr lang="en-US" dirty="0"/>
              <a:t>	= </a:t>
            </a:r>
            <a:r>
              <a:rPr lang="en-US" dirty="0">
                <a:latin typeface="Lucida Console" panose="020B0609040504020204" pitchFamily="49" charset="0"/>
              </a:rPr>
              <a:t>011 1111 1110</a:t>
            </a:r>
            <a:r>
              <a:rPr lang="en-US" baseline="-25000" dirty="0"/>
              <a:t>2</a:t>
            </a:r>
            <a:r>
              <a:rPr lang="en-US" dirty="0"/>
              <a:t>	=	1022</a:t>
            </a:r>
            <a:r>
              <a:rPr lang="en-US" baseline="-25000" dirty="0"/>
              <a:t>10</a:t>
            </a:r>
            <a:br>
              <a:rPr lang="en-US" dirty="0"/>
            </a:br>
            <a:r>
              <a:rPr lang="en-US" dirty="0"/>
              <a:t>	</a:t>
            </a:r>
            <a:r>
              <a:rPr lang="en-US" i="1" dirty="0"/>
              <a:t>bias</a:t>
            </a:r>
            <a:r>
              <a:rPr lang="en-US" dirty="0"/>
              <a:t>		=	1023</a:t>
            </a:r>
            <a:r>
              <a:rPr lang="en-US" baseline="-25000" dirty="0"/>
              <a:t>10</a:t>
            </a:r>
            <a:br>
              <a:rPr lang="en-US" dirty="0"/>
            </a:br>
            <a:r>
              <a:rPr lang="en-US" dirty="0"/>
              <a:t>	</a:t>
            </a:r>
            <a:r>
              <a:rPr lang="en-US" i="1" dirty="0"/>
              <a:t>exponent</a:t>
            </a:r>
            <a:r>
              <a:rPr lang="en-US" dirty="0"/>
              <a:t>		=	-1</a:t>
            </a:r>
            <a:r>
              <a:rPr lang="en-US" baseline="-25000" dirty="0"/>
              <a:t>10</a:t>
            </a:r>
            <a:endParaRPr lang="en-US" dirty="0"/>
          </a:p>
          <a:p>
            <a:pPr>
              <a:tabLst>
                <a:tab pos="3533775" algn="r"/>
                <a:tab pos="3592513" algn="l"/>
                <a:tab pos="7027863" algn="r"/>
                <a:tab pos="8112125" algn="r"/>
              </a:tabLst>
            </a:pPr>
            <a:r>
              <a:rPr lang="en-US" b="1" dirty="0"/>
              <a:t>Sign</a:t>
            </a:r>
            <a:r>
              <a:rPr lang="en-US" dirty="0"/>
              <a:t>	</a:t>
            </a:r>
            <a:r>
              <a:rPr lang="en-US" i="1" dirty="0"/>
              <a:t>S	= </a:t>
            </a:r>
            <a:r>
              <a:rPr lang="en-US" dirty="0"/>
              <a:t>1 (negative)</a:t>
            </a:r>
          </a:p>
          <a:p>
            <a:pPr>
              <a:tabLst>
                <a:tab pos="3533775" algn="r"/>
                <a:tab pos="3592513" algn="l"/>
                <a:tab pos="7027863" algn="r"/>
                <a:tab pos="8112125" algn="r"/>
              </a:tabLst>
            </a:pPr>
            <a:r>
              <a:rPr lang="en-US" b="1" dirty="0"/>
              <a:t>Value</a:t>
            </a:r>
            <a:r>
              <a:rPr lang="en-US" dirty="0"/>
              <a:t>	-1.1100111 x 2</a:t>
            </a:r>
            <a:r>
              <a:rPr lang="en-US" baseline="30000" dirty="0"/>
              <a:t>-1</a:t>
            </a:r>
            <a:r>
              <a:rPr lang="en-US" dirty="0"/>
              <a:t>	= -0.11100111</a:t>
            </a:r>
            <a:r>
              <a:rPr lang="en-US" baseline="-25000" dirty="0"/>
              <a:t>2</a:t>
            </a:r>
            <a:br>
              <a:rPr lang="en-US" dirty="0"/>
            </a:br>
            <a:r>
              <a:rPr lang="en-US" dirty="0"/>
              <a:t>		= -231 ÷ 2</a:t>
            </a:r>
            <a:r>
              <a:rPr lang="en-US" baseline="30000" dirty="0"/>
              <a:t>8</a:t>
            </a:r>
            <a:r>
              <a:rPr lang="en-US" dirty="0"/>
              <a:t> = -231/256 = -0.90234375</a:t>
            </a:r>
            <a:endParaRPr lang="en-US" b="1" baseline="30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281BB181-09ED-944B-A9FD-BDA597BC679C}"/>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BBA50C08-CB46-E246-AB33-E47A8A7E681E}"/>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05F62005-4109-EA44-A6F7-8616ECEA0C3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1B581DA1-2CAD-6A41-82AF-E2F25D3D7F29}"/>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A8D5407-1D58-FC43-8F80-ACAFED416F22}"/>
              </a:ext>
            </a:extLst>
          </p:cNvPr>
          <p:cNvPicPr>
            <a:picLocks noChangeAspect="1"/>
          </p:cNvPicPr>
          <p:nvPr/>
        </p:nvPicPr>
        <p:blipFill>
          <a:blip r:embed="rId3"/>
          <a:stretch>
            <a:fillRect/>
          </a:stretch>
        </p:blipFill>
        <p:spPr>
          <a:xfrm>
            <a:off x="6096000" y="784662"/>
            <a:ext cx="5226050" cy="794901"/>
          </a:xfrm>
          <a:prstGeom prst="rect">
            <a:avLst/>
          </a:prstGeom>
        </p:spPr>
      </p:pic>
      <p:cxnSp>
        <p:nvCxnSpPr>
          <p:cNvPr id="15" name="Straight Connector 14">
            <a:extLst>
              <a:ext uri="{FF2B5EF4-FFF2-40B4-BE49-F238E27FC236}">
                <a16:creationId xmlns:a16="http://schemas.microsoft.com/office/drawing/2014/main" id="{EBE873A3-9053-0F4D-8DC1-FA163AC6C8A4}"/>
              </a:ext>
            </a:extLst>
          </p:cNvPr>
          <p:cNvCxnSpPr>
            <a:cxnSpLocks/>
          </p:cNvCxnSpPr>
          <p:nvPr/>
        </p:nvCxnSpPr>
        <p:spPr>
          <a:xfrm>
            <a:off x="3727174" y="2723321"/>
            <a:ext cx="7474226" cy="0"/>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B66777-B781-804C-96A9-BCF4302A8B1F}"/>
              </a:ext>
            </a:extLst>
          </p:cNvPr>
          <p:cNvCxnSpPr>
            <a:cxnSpLocks/>
          </p:cNvCxnSpPr>
          <p:nvPr/>
        </p:nvCxnSpPr>
        <p:spPr>
          <a:xfrm>
            <a:off x="1361661" y="2723321"/>
            <a:ext cx="2365513" cy="0"/>
          </a:xfrm>
          <a:prstGeom prst="line">
            <a:avLst/>
          </a:prstGeom>
          <a:ln w="38100">
            <a:solidFill>
              <a:srgbClr val="385723"/>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6CF7E18-8EDE-1345-96E2-BCF6454E696D}"/>
              </a:ext>
            </a:extLst>
          </p:cNvPr>
          <p:cNvCxnSpPr>
            <a:cxnSpLocks/>
          </p:cNvCxnSpPr>
          <p:nvPr/>
        </p:nvCxnSpPr>
        <p:spPr>
          <a:xfrm>
            <a:off x="1162878" y="2723321"/>
            <a:ext cx="198783"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683D7C1-DE68-F44F-9BCA-F29859476C72}"/>
              </a:ext>
            </a:extLst>
          </p:cNvPr>
          <p:cNvCxnSpPr>
            <a:cxnSpLocks/>
          </p:cNvCxnSpPr>
          <p:nvPr/>
        </p:nvCxnSpPr>
        <p:spPr>
          <a:xfrm flipH="1">
            <a:off x="2203826" y="4929809"/>
            <a:ext cx="2586835" cy="43314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6BE5137-8567-F144-A907-B9D215ADAB89}"/>
              </a:ext>
            </a:extLst>
          </p:cNvPr>
          <p:cNvCxnSpPr>
            <a:cxnSpLocks/>
          </p:cNvCxnSpPr>
          <p:nvPr/>
        </p:nvCxnSpPr>
        <p:spPr>
          <a:xfrm flipH="1">
            <a:off x="2703443" y="3200936"/>
            <a:ext cx="2435088" cy="216201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7EDA93C-48A7-014E-A95C-C1839169D1EC}"/>
              </a:ext>
            </a:extLst>
          </p:cNvPr>
          <p:cNvCxnSpPr>
            <a:cxnSpLocks/>
          </p:cNvCxnSpPr>
          <p:nvPr/>
        </p:nvCxnSpPr>
        <p:spPr>
          <a:xfrm flipH="1">
            <a:off x="4412975" y="4462670"/>
            <a:ext cx="4197625" cy="77144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8223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dissolv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animEffect transition="in" filter="dissolve">
                                      <p:cBhvr>
                                        <p:cTn id="25" dur="500"/>
                                        <p:tgtEl>
                                          <p:spTgt spid="13">
                                            <p:txEl>
                                              <p:pRg st="3" end="3"/>
                                            </p:txEl>
                                          </p:spTgt>
                                        </p:tgtEl>
                                      </p:cBhvr>
                                    </p:animEffect>
                                  </p:childTnLst>
                                </p:cTn>
                              </p:par>
                              <p:par>
                                <p:cTn id="26" presetID="9"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dissolve">
                                      <p:cBhvr>
                                        <p:cTn id="28" dur="500"/>
                                        <p:tgtEl>
                                          <p:spTgt spid="16"/>
                                        </p:tgtEl>
                                      </p:cBhvr>
                                    </p:animEffect>
                                  </p:childTnLst>
                                </p:cTn>
                              </p:par>
                              <p:par>
                                <p:cTn id="29" presetID="9" presetClass="exit" presetSubtype="0" fill="hold" nodeType="withEffect">
                                  <p:stCondLst>
                                    <p:cond delay="0"/>
                                  </p:stCondLst>
                                  <p:childTnLst>
                                    <p:animEffect transition="out" filter="dissolve">
                                      <p:cBhvr>
                                        <p:cTn id="30" dur="500"/>
                                        <p:tgtEl>
                                          <p:spTgt spid="15"/>
                                        </p:tgtEl>
                                      </p:cBhvr>
                                    </p:animEffect>
                                    <p:set>
                                      <p:cBhvr>
                                        <p:cTn id="31" dur="1" fill="hold">
                                          <p:stCondLst>
                                            <p:cond delay="499"/>
                                          </p:stCondLst>
                                        </p:cTn>
                                        <p:tgtEl>
                                          <p:spTgt spid="1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13">
                                            <p:txEl>
                                              <p:pRg st="4" end="4"/>
                                            </p:txEl>
                                          </p:spTgt>
                                        </p:tgtEl>
                                        <p:attrNameLst>
                                          <p:attrName>style.visibility</p:attrName>
                                        </p:attrNameLst>
                                      </p:cBhvr>
                                      <p:to>
                                        <p:strVal val="visible"/>
                                      </p:to>
                                    </p:set>
                                    <p:animEffect transition="in" filter="dissolve">
                                      <p:cBhvr>
                                        <p:cTn id="36" dur="500"/>
                                        <p:tgtEl>
                                          <p:spTgt spid="13">
                                            <p:txEl>
                                              <p:pRg st="4" end="4"/>
                                            </p:txEl>
                                          </p:spTgt>
                                        </p:tgtEl>
                                      </p:cBhvr>
                                    </p:animEffect>
                                  </p:childTnLst>
                                </p:cTn>
                              </p:par>
                              <p:par>
                                <p:cTn id="37" presetID="9"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dissolve">
                                      <p:cBhvr>
                                        <p:cTn id="39" dur="500"/>
                                        <p:tgtEl>
                                          <p:spTgt spid="19"/>
                                        </p:tgtEl>
                                      </p:cBhvr>
                                    </p:animEffect>
                                  </p:childTnLst>
                                </p:cTn>
                              </p:par>
                              <p:par>
                                <p:cTn id="40" presetID="9" presetClass="exit" presetSubtype="0" fill="hold" nodeType="withEffect">
                                  <p:stCondLst>
                                    <p:cond delay="0"/>
                                  </p:stCondLst>
                                  <p:childTnLst>
                                    <p:animEffect transition="out" filter="dissolve">
                                      <p:cBhvr>
                                        <p:cTn id="41" dur="500"/>
                                        <p:tgtEl>
                                          <p:spTgt spid="16"/>
                                        </p:tgtEl>
                                      </p:cBhvr>
                                    </p:animEffect>
                                    <p:set>
                                      <p:cBhvr>
                                        <p:cTn id="42" dur="1" fill="hold">
                                          <p:stCondLst>
                                            <p:cond delay="499"/>
                                          </p:stCondLst>
                                        </p:cTn>
                                        <p:tgtEl>
                                          <p:spTgt spid="16"/>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13">
                                            <p:txEl>
                                              <p:pRg st="5" end="5"/>
                                            </p:txEl>
                                          </p:spTgt>
                                        </p:tgtEl>
                                        <p:attrNameLst>
                                          <p:attrName>style.visibility</p:attrName>
                                        </p:attrNameLst>
                                      </p:cBhvr>
                                      <p:to>
                                        <p:strVal val="visible"/>
                                      </p:to>
                                    </p:set>
                                    <p:animEffect transition="in" filter="dissolve">
                                      <p:cBhvr>
                                        <p:cTn id="47" dur="500"/>
                                        <p:tgtEl>
                                          <p:spTgt spid="13">
                                            <p:txEl>
                                              <p:pRg st="5" end="5"/>
                                            </p:txEl>
                                          </p:spTgt>
                                        </p:tgtEl>
                                      </p:cBhvr>
                                    </p:animEffect>
                                  </p:childTnLst>
                                </p:cTn>
                              </p:par>
                              <p:par>
                                <p:cTn id="48" presetID="9" presetClass="exit" presetSubtype="0" fill="hold" nodeType="withEffect">
                                  <p:stCondLst>
                                    <p:cond delay="0"/>
                                  </p:stCondLst>
                                  <p:childTnLst>
                                    <p:animEffect transition="out" filter="dissolve">
                                      <p:cBhvr>
                                        <p:cTn id="49" dur="500"/>
                                        <p:tgtEl>
                                          <p:spTgt spid="19"/>
                                        </p:tgtEl>
                                      </p:cBhvr>
                                    </p:animEffect>
                                    <p:set>
                                      <p:cBhvr>
                                        <p:cTn id="50" dur="1" fill="hold">
                                          <p:stCondLst>
                                            <p:cond delay="499"/>
                                          </p:stCondLst>
                                        </p:cTn>
                                        <p:tgtEl>
                                          <p:spTgt spid="19"/>
                                        </p:tgtEl>
                                        <p:attrNameLst>
                                          <p:attrName>style.visibility</p:attrName>
                                        </p:attrNameLst>
                                      </p:cBhvr>
                                      <p:to>
                                        <p:strVal val="hidden"/>
                                      </p:to>
                                    </p:set>
                                  </p:childTnLst>
                                </p:cTn>
                              </p:par>
                              <p:par>
                                <p:cTn id="51" presetID="22" presetClass="entr" presetSubtype="1"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wipe(up)">
                                      <p:cBhvr>
                                        <p:cTn id="53" dur="500"/>
                                        <p:tgtEl>
                                          <p:spTgt spid="23"/>
                                        </p:tgtEl>
                                      </p:cBhvr>
                                    </p:animEffect>
                                  </p:childTnLst>
                                </p:cTn>
                              </p:par>
                            </p:childTnLst>
                          </p:cTn>
                        </p:par>
                        <p:par>
                          <p:cTn id="54" fill="hold">
                            <p:stCondLst>
                              <p:cond delay="500"/>
                            </p:stCondLst>
                            <p:childTnLst>
                              <p:par>
                                <p:cTn id="55" presetID="22" presetClass="exit" presetSubtype="2" fill="hold" nodeType="afterEffect">
                                  <p:stCondLst>
                                    <p:cond delay="500"/>
                                  </p:stCondLst>
                                  <p:childTnLst>
                                    <p:animEffect transition="out" filter="wipe(right)">
                                      <p:cBhvr>
                                        <p:cTn id="56" dur="500"/>
                                        <p:tgtEl>
                                          <p:spTgt spid="23"/>
                                        </p:tgtEl>
                                      </p:cBhvr>
                                    </p:animEffect>
                                    <p:set>
                                      <p:cBhvr>
                                        <p:cTn id="57" dur="1" fill="hold">
                                          <p:stCondLst>
                                            <p:cond delay="499"/>
                                          </p:stCondLst>
                                        </p:cTn>
                                        <p:tgtEl>
                                          <p:spTgt spid="23"/>
                                        </p:tgtEl>
                                        <p:attrNameLst>
                                          <p:attrName>style.visibility</p:attrName>
                                        </p:attrNameLst>
                                      </p:cBhvr>
                                      <p:to>
                                        <p:strVal val="hidden"/>
                                      </p:to>
                                    </p:set>
                                  </p:childTnLst>
                                </p:cTn>
                              </p:par>
                              <p:par>
                                <p:cTn id="58" presetID="22" presetClass="entr" presetSubtype="1" fill="hold" nodeType="withEffect">
                                  <p:stCondLst>
                                    <p:cond delay="500"/>
                                  </p:stCondLst>
                                  <p:childTnLst>
                                    <p:set>
                                      <p:cBhvr>
                                        <p:cTn id="59" dur="1" fill="hold">
                                          <p:stCondLst>
                                            <p:cond delay="0"/>
                                          </p:stCondLst>
                                        </p:cTn>
                                        <p:tgtEl>
                                          <p:spTgt spid="25"/>
                                        </p:tgtEl>
                                        <p:attrNameLst>
                                          <p:attrName>style.visibility</p:attrName>
                                        </p:attrNameLst>
                                      </p:cBhvr>
                                      <p:to>
                                        <p:strVal val="visible"/>
                                      </p:to>
                                    </p:set>
                                    <p:animEffect transition="in" filter="wipe(up)">
                                      <p:cBhvr>
                                        <p:cTn id="60" dur="500"/>
                                        <p:tgtEl>
                                          <p:spTgt spid="25"/>
                                        </p:tgtEl>
                                      </p:cBhvr>
                                    </p:animEffect>
                                  </p:childTnLst>
                                </p:cTn>
                              </p:par>
                            </p:childTnLst>
                          </p:cTn>
                        </p:par>
                        <p:par>
                          <p:cTn id="61" fill="hold">
                            <p:stCondLst>
                              <p:cond delay="1500"/>
                            </p:stCondLst>
                            <p:childTnLst>
                              <p:par>
                                <p:cTn id="62" presetID="22" presetClass="exit" presetSubtype="2" fill="hold" nodeType="afterEffect">
                                  <p:stCondLst>
                                    <p:cond delay="500"/>
                                  </p:stCondLst>
                                  <p:childTnLst>
                                    <p:animEffect transition="out" filter="wipe(right)">
                                      <p:cBhvr>
                                        <p:cTn id="63" dur="500"/>
                                        <p:tgtEl>
                                          <p:spTgt spid="25"/>
                                        </p:tgtEl>
                                      </p:cBhvr>
                                    </p:animEffect>
                                    <p:set>
                                      <p:cBhvr>
                                        <p:cTn id="64" dur="1" fill="hold">
                                          <p:stCondLst>
                                            <p:cond delay="499"/>
                                          </p:stCondLst>
                                        </p:cTn>
                                        <p:tgtEl>
                                          <p:spTgt spid="25"/>
                                        </p:tgtEl>
                                        <p:attrNameLst>
                                          <p:attrName>style.visibility</p:attrName>
                                        </p:attrNameLst>
                                      </p:cBhvr>
                                      <p:to>
                                        <p:strVal val="hidden"/>
                                      </p:to>
                                    </p:set>
                                  </p:childTnLst>
                                </p:cTn>
                              </p:par>
                              <p:par>
                                <p:cTn id="65" presetID="22" presetClass="entr" presetSubtype="1" fill="hold" nodeType="withEffect">
                                  <p:stCondLst>
                                    <p:cond delay="500"/>
                                  </p:stCondLst>
                                  <p:childTnLst>
                                    <p:set>
                                      <p:cBhvr>
                                        <p:cTn id="66" dur="1" fill="hold">
                                          <p:stCondLst>
                                            <p:cond delay="0"/>
                                          </p:stCondLst>
                                        </p:cTn>
                                        <p:tgtEl>
                                          <p:spTgt spid="28"/>
                                        </p:tgtEl>
                                        <p:attrNameLst>
                                          <p:attrName>style.visibility</p:attrName>
                                        </p:attrNameLst>
                                      </p:cBhvr>
                                      <p:to>
                                        <p:strVal val="visible"/>
                                      </p:to>
                                    </p:set>
                                    <p:animEffect transition="in" filter="wipe(up)">
                                      <p:cBhvr>
                                        <p:cTn id="67" dur="500"/>
                                        <p:tgtEl>
                                          <p:spTgt spid="28"/>
                                        </p:tgtEl>
                                      </p:cBhvr>
                                    </p:animEffect>
                                  </p:childTnLst>
                                </p:cTn>
                              </p:par>
                            </p:childTnLst>
                          </p:cTn>
                        </p:par>
                        <p:par>
                          <p:cTn id="68" fill="hold">
                            <p:stCondLst>
                              <p:cond delay="2500"/>
                            </p:stCondLst>
                            <p:childTnLst>
                              <p:par>
                                <p:cTn id="69" presetID="22" presetClass="exit" presetSubtype="2" fill="hold" nodeType="afterEffect">
                                  <p:stCondLst>
                                    <p:cond delay="500"/>
                                  </p:stCondLst>
                                  <p:childTnLst>
                                    <p:animEffect transition="out" filter="wipe(right)">
                                      <p:cBhvr>
                                        <p:cTn id="70" dur="500"/>
                                        <p:tgtEl>
                                          <p:spTgt spid="28"/>
                                        </p:tgtEl>
                                      </p:cBhvr>
                                    </p:animEffect>
                                    <p:set>
                                      <p:cBhvr>
                                        <p:cTn id="71"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Integer Representation vs</a:t>
            </a:r>
            <a:br>
              <a:rPr lang="en-US" dirty="0"/>
            </a:br>
            <a:r>
              <a:rPr lang="en-US" dirty="0"/>
              <a:t>Floating Point Representation</a:t>
            </a:r>
          </a:p>
        </p:txBody>
      </p:sp>
      <p:graphicFrame>
        <p:nvGraphicFramePr>
          <p:cNvPr id="10" name="Table 10">
            <a:extLst>
              <a:ext uri="{FF2B5EF4-FFF2-40B4-BE49-F238E27FC236}">
                <a16:creationId xmlns:a16="http://schemas.microsoft.com/office/drawing/2014/main" id="{51835955-A1AB-0240-808D-6A2357D890EE}"/>
              </a:ext>
            </a:extLst>
          </p:cNvPr>
          <p:cNvGraphicFramePr>
            <a:graphicFrameLocks noGrp="1"/>
          </p:cNvGraphicFramePr>
          <p:nvPr>
            <p:ph idx="1"/>
            <p:extLst>
              <p:ext uri="{D42A27DB-BD31-4B8C-83A1-F6EECF244321}">
                <p14:modId xmlns:p14="http://schemas.microsoft.com/office/powerpoint/2010/main" val="1396969147"/>
              </p:ext>
            </p:extLst>
          </p:nvPr>
        </p:nvGraphicFramePr>
        <p:xfrm>
          <a:off x="838200" y="1825625"/>
          <a:ext cx="10515597" cy="212344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596047683"/>
                    </a:ext>
                  </a:extLst>
                </a:gridCol>
                <a:gridCol w="3505199">
                  <a:extLst>
                    <a:ext uri="{9D8B030D-6E8A-4147-A177-3AD203B41FA5}">
                      <a16:colId xmlns:a16="http://schemas.microsoft.com/office/drawing/2014/main" val="4264483362"/>
                    </a:ext>
                  </a:extLst>
                </a:gridCol>
                <a:gridCol w="3505199">
                  <a:extLst>
                    <a:ext uri="{9D8B030D-6E8A-4147-A177-3AD203B41FA5}">
                      <a16:colId xmlns:a16="http://schemas.microsoft.com/office/drawing/2014/main" val="788529585"/>
                    </a:ext>
                  </a:extLst>
                </a:gridCol>
              </a:tblGrid>
              <a:tr h="370840">
                <a:tc>
                  <a:txBody>
                    <a:bodyPr/>
                    <a:lstStyle/>
                    <a:p>
                      <a:endParaRPr lang="en-US" dirty="0"/>
                    </a:p>
                  </a:txBody>
                  <a:tcPr/>
                </a:tc>
                <a:tc>
                  <a:txBody>
                    <a:bodyPr/>
                    <a:lstStyle/>
                    <a:p>
                      <a:pPr algn="ctr"/>
                      <a:r>
                        <a:rPr lang="en-US" dirty="0"/>
                        <a:t>68588</a:t>
                      </a:r>
                      <a:r>
                        <a:rPr lang="en-US" baseline="-25000" dirty="0"/>
                        <a:t>10</a:t>
                      </a:r>
                    </a:p>
                  </a:txBody>
                  <a:tcPr anchor="ctr"/>
                </a:tc>
                <a:tc>
                  <a:txBody>
                    <a:bodyPr/>
                    <a:lstStyle/>
                    <a:p>
                      <a:pPr algn="ctr"/>
                      <a:r>
                        <a:rPr lang="en-US" dirty="0"/>
                        <a:t>-231</a:t>
                      </a:r>
                      <a:r>
                        <a:rPr lang="en-US" baseline="-25000" dirty="0"/>
                        <a:t>10</a:t>
                      </a:r>
                      <a:br>
                        <a:rPr lang="en-US" dirty="0"/>
                      </a:br>
                      <a:r>
                        <a:rPr lang="en-US" dirty="0"/>
                        <a:t>256</a:t>
                      </a:r>
                    </a:p>
                  </a:txBody>
                  <a:tcPr anchor="ctr"/>
                </a:tc>
                <a:extLst>
                  <a:ext uri="{0D108BD9-81ED-4DB2-BD59-A6C34878D82A}">
                    <a16:rowId xmlns:a16="http://schemas.microsoft.com/office/drawing/2014/main" val="1432815655"/>
                  </a:ext>
                </a:extLst>
              </a:tr>
              <a:tr h="370840">
                <a:tc>
                  <a:txBody>
                    <a:bodyPr/>
                    <a:lstStyle/>
                    <a:p>
                      <a:pPr algn="r"/>
                      <a:r>
                        <a:rPr lang="en-US" sz="1800" b="1" kern="1200" dirty="0">
                          <a:solidFill>
                            <a:schemeClr val="lt1"/>
                          </a:solidFill>
                          <a:latin typeface="+mn-lt"/>
                          <a:ea typeface="+mn-ea"/>
                          <a:cs typeface="+mn-cs"/>
                        </a:rPr>
                        <a:t>32-bit int</a:t>
                      </a:r>
                    </a:p>
                  </a:txBody>
                  <a:tcPr>
                    <a:solidFill>
                      <a:srgbClr val="5B9BD5"/>
                    </a:solidFill>
                  </a:tcPr>
                </a:tc>
                <a:tc>
                  <a:txBody>
                    <a:bodyPr/>
                    <a:lstStyle/>
                    <a:p>
                      <a:pPr algn="r"/>
                      <a:r>
                        <a:rPr lang="en-US" dirty="0"/>
                        <a:t>0x00 01 0B EC</a:t>
                      </a:r>
                    </a:p>
                  </a:txBody>
                  <a:tcPr/>
                </a:tc>
                <a:tc>
                  <a:txBody>
                    <a:bodyPr/>
                    <a:lstStyle/>
                    <a:p>
                      <a:pPr algn="r"/>
                      <a:r>
                        <a:rPr lang="en-US" dirty="0"/>
                        <a:t>0x00 00 00 00</a:t>
                      </a:r>
                    </a:p>
                  </a:txBody>
                  <a:tcPr/>
                </a:tc>
                <a:extLst>
                  <a:ext uri="{0D108BD9-81ED-4DB2-BD59-A6C34878D82A}">
                    <a16:rowId xmlns:a16="http://schemas.microsoft.com/office/drawing/2014/main" val="3525258265"/>
                  </a:ext>
                </a:extLst>
              </a:tr>
              <a:tr h="370840">
                <a:tc>
                  <a:txBody>
                    <a:bodyPr/>
                    <a:lstStyle/>
                    <a:p>
                      <a:pPr algn="r"/>
                      <a:r>
                        <a:rPr lang="en-US" sz="1800" b="1" kern="1200" dirty="0">
                          <a:solidFill>
                            <a:schemeClr val="lt1"/>
                          </a:solidFill>
                          <a:latin typeface="+mn-lt"/>
                          <a:ea typeface="+mn-ea"/>
                          <a:cs typeface="+mn-cs"/>
                        </a:rPr>
                        <a:t>64-bit long</a:t>
                      </a:r>
                    </a:p>
                  </a:txBody>
                  <a:tcPr>
                    <a:solidFill>
                      <a:srgbClr val="5B9BD5"/>
                    </a:solidFill>
                  </a:tcPr>
                </a:tc>
                <a:tc>
                  <a:txBody>
                    <a:bodyPr/>
                    <a:lstStyle/>
                    <a:p>
                      <a:pPr algn="r"/>
                      <a:r>
                        <a:rPr lang="en-US" dirty="0"/>
                        <a:t>0x00 00 00 00 00 01 0B EC</a:t>
                      </a:r>
                    </a:p>
                  </a:txBody>
                  <a:tcPr/>
                </a:tc>
                <a:tc>
                  <a:txBody>
                    <a:bodyPr/>
                    <a:lstStyle/>
                    <a:p>
                      <a:pPr algn="r"/>
                      <a:r>
                        <a:rPr lang="en-US" dirty="0"/>
                        <a:t>0x00 00 00 00 00 00 00 00</a:t>
                      </a:r>
                    </a:p>
                  </a:txBody>
                  <a:tcPr/>
                </a:tc>
                <a:extLst>
                  <a:ext uri="{0D108BD9-81ED-4DB2-BD59-A6C34878D82A}">
                    <a16:rowId xmlns:a16="http://schemas.microsoft.com/office/drawing/2014/main" val="4136743732"/>
                  </a:ext>
                </a:extLst>
              </a:tr>
              <a:tr h="370840">
                <a:tc>
                  <a:txBody>
                    <a:bodyPr/>
                    <a:lstStyle/>
                    <a:p>
                      <a:pPr algn="r"/>
                      <a:r>
                        <a:rPr lang="en-US" sz="1800" b="1" kern="1200" dirty="0">
                          <a:solidFill>
                            <a:schemeClr val="lt1"/>
                          </a:solidFill>
                          <a:latin typeface="+mn-lt"/>
                          <a:ea typeface="+mn-ea"/>
                          <a:cs typeface="+mn-cs"/>
                        </a:rPr>
                        <a:t>32-bit float</a:t>
                      </a:r>
                    </a:p>
                  </a:txBody>
                  <a:tcPr>
                    <a:solidFill>
                      <a:srgbClr val="5B9BD5"/>
                    </a:solidFill>
                  </a:tcPr>
                </a:tc>
                <a:tc>
                  <a:txBody>
                    <a:bodyPr/>
                    <a:lstStyle/>
                    <a:p>
                      <a:pPr algn="r"/>
                      <a:r>
                        <a:rPr lang="en-US" dirty="0"/>
                        <a:t>0x47 85 F6 00</a:t>
                      </a:r>
                    </a:p>
                  </a:txBody>
                  <a:tcPr/>
                </a:tc>
                <a:tc>
                  <a:txBody>
                    <a:bodyPr/>
                    <a:lstStyle/>
                    <a:p>
                      <a:pPr algn="r"/>
                      <a:r>
                        <a:rPr lang="en-US" dirty="0"/>
                        <a:t>0xBF 67 00 00</a:t>
                      </a:r>
                    </a:p>
                  </a:txBody>
                  <a:tcPr/>
                </a:tc>
                <a:extLst>
                  <a:ext uri="{0D108BD9-81ED-4DB2-BD59-A6C34878D82A}">
                    <a16:rowId xmlns:a16="http://schemas.microsoft.com/office/drawing/2014/main" val="3246956126"/>
                  </a:ext>
                </a:extLst>
              </a:tr>
              <a:tr h="370840">
                <a:tc>
                  <a:txBody>
                    <a:bodyPr/>
                    <a:lstStyle/>
                    <a:p>
                      <a:pPr algn="r"/>
                      <a:r>
                        <a:rPr lang="en-US" sz="1800" b="1" kern="1200" dirty="0">
                          <a:solidFill>
                            <a:schemeClr val="lt1"/>
                          </a:solidFill>
                          <a:latin typeface="+mn-lt"/>
                          <a:ea typeface="+mn-ea"/>
                          <a:cs typeface="+mn-cs"/>
                        </a:rPr>
                        <a:t>64-bit double</a:t>
                      </a:r>
                    </a:p>
                  </a:txBody>
                  <a:tcPr>
                    <a:solidFill>
                      <a:srgbClr val="5B9BD5"/>
                    </a:solidFill>
                  </a:tcPr>
                </a:tc>
                <a:tc>
                  <a:txBody>
                    <a:bodyPr/>
                    <a:lstStyle/>
                    <a:p>
                      <a:pPr algn="r"/>
                      <a:r>
                        <a:rPr lang="en-US" dirty="0"/>
                        <a:t>0xC0 F0 BE C0 00 00 00 00 </a:t>
                      </a:r>
                    </a:p>
                  </a:txBody>
                  <a:tcPr/>
                </a:tc>
                <a:tc>
                  <a:txBody>
                    <a:bodyPr/>
                    <a:lstStyle/>
                    <a:p>
                      <a:pPr algn="r"/>
                      <a:r>
                        <a:rPr lang="en-US" dirty="0"/>
                        <a:t>0xBF EC E0 00 00 00 00 00</a:t>
                      </a:r>
                    </a:p>
                  </a:txBody>
                  <a:tcPr/>
                </a:tc>
                <a:extLst>
                  <a:ext uri="{0D108BD9-81ED-4DB2-BD59-A6C34878D82A}">
                    <a16:rowId xmlns:a16="http://schemas.microsoft.com/office/drawing/2014/main" val="801199128"/>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cxnSp>
        <p:nvCxnSpPr>
          <p:cNvPr id="12" name="Straight Connector 11">
            <a:extLst>
              <a:ext uri="{FF2B5EF4-FFF2-40B4-BE49-F238E27FC236}">
                <a16:creationId xmlns:a16="http://schemas.microsoft.com/office/drawing/2014/main" id="{46119135-2ADB-6D4B-816D-5C51F4C79678}"/>
              </a:ext>
            </a:extLst>
          </p:cNvPr>
          <p:cNvCxnSpPr/>
          <p:nvPr/>
        </p:nvCxnSpPr>
        <p:spPr>
          <a:xfrm>
            <a:off x="9372600" y="2156791"/>
            <a:ext cx="42738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437F902-A8A0-3A48-9A99-92B3F18E1351}"/>
              </a:ext>
            </a:extLst>
          </p:cNvPr>
          <p:cNvSpPr txBox="1"/>
          <p:nvPr/>
        </p:nvSpPr>
        <p:spPr>
          <a:xfrm>
            <a:off x="152646" y="4564077"/>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4" name="Rectangle 13">
            <a:extLst>
              <a:ext uri="{FF2B5EF4-FFF2-40B4-BE49-F238E27FC236}">
                <a16:creationId xmlns:a16="http://schemas.microsoft.com/office/drawing/2014/main" id="{08D95BF3-C526-194C-80B5-0B3F6B51839D}"/>
              </a:ext>
            </a:extLst>
          </p:cNvPr>
          <p:cNvSpPr/>
          <p:nvPr/>
        </p:nvSpPr>
        <p:spPr>
          <a:xfrm>
            <a:off x="369052" y="4564077"/>
            <a:ext cx="2164054"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100 0111 1</a:t>
            </a:r>
            <a:endParaRPr lang="en-US" sz="2800" dirty="0"/>
          </a:p>
        </p:txBody>
      </p:sp>
      <p:sp>
        <p:nvSpPr>
          <p:cNvPr id="15" name="Rectangle 14">
            <a:extLst>
              <a:ext uri="{FF2B5EF4-FFF2-40B4-BE49-F238E27FC236}">
                <a16:creationId xmlns:a16="http://schemas.microsoft.com/office/drawing/2014/main" id="{8398D243-0CB0-564C-9EE0-E4C282738C53}"/>
              </a:ext>
            </a:extLst>
          </p:cNvPr>
          <p:cNvSpPr/>
          <p:nvPr/>
        </p:nvSpPr>
        <p:spPr>
          <a:xfrm>
            <a:off x="2542585" y="4564077"/>
            <a:ext cx="6078201"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000 0101 1111 0110 0000 0000</a:t>
            </a:r>
            <a:endParaRPr lang="en-US" sz="2800" dirty="0"/>
          </a:p>
        </p:txBody>
      </p:sp>
      <p:sp>
        <p:nvSpPr>
          <p:cNvPr id="21" name="TextBox 20">
            <a:extLst>
              <a:ext uri="{FF2B5EF4-FFF2-40B4-BE49-F238E27FC236}">
                <a16:creationId xmlns:a16="http://schemas.microsoft.com/office/drawing/2014/main" id="{B139E3A0-6DA6-544A-BAB1-B506B996ABB0}"/>
              </a:ext>
            </a:extLst>
          </p:cNvPr>
          <p:cNvSpPr txBox="1"/>
          <p:nvPr/>
        </p:nvSpPr>
        <p:spPr>
          <a:xfrm>
            <a:off x="152646" y="5648651"/>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1</a:t>
            </a:r>
          </a:p>
        </p:txBody>
      </p:sp>
      <p:sp>
        <p:nvSpPr>
          <p:cNvPr id="22" name="Rectangle 21">
            <a:extLst>
              <a:ext uri="{FF2B5EF4-FFF2-40B4-BE49-F238E27FC236}">
                <a16:creationId xmlns:a16="http://schemas.microsoft.com/office/drawing/2014/main" id="{6460221D-E50C-3343-9331-41831FD4AB2F}"/>
              </a:ext>
            </a:extLst>
          </p:cNvPr>
          <p:cNvSpPr/>
          <p:nvPr/>
        </p:nvSpPr>
        <p:spPr>
          <a:xfrm>
            <a:off x="369052" y="5648651"/>
            <a:ext cx="2813271"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011 1111 1110</a:t>
            </a:r>
            <a:endParaRPr lang="en-US" sz="2800" dirty="0"/>
          </a:p>
        </p:txBody>
      </p:sp>
      <p:sp>
        <p:nvSpPr>
          <p:cNvPr id="23" name="Rectangle 22">
            <a:extLst>
              <a:ext uri="{FF2B5EF4-FFF2-40B4-BE49-F238E27FC236}">
                <a16:creationId xmlns:a16="http://schemas.microsoft.com/office/drawing/2014/main" id="{F40456DF-C04E-DB4A-B483-CB3941EC5B34}"/>
              </a:ext>
            </a:extLst>
          </p:cNvPr>
          <p:cNvSpPr/>
          <p:nvPr/>
        </p:nvSpPr>
        <p:spPr>
          <a:xfrm>
            <a:off x="3182323" y="5648651"/>
            <a:ext cx="8867462"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1100 1110 </a:t>
            </a:r>
            <a:r>
              <a:rPr lang="en-US" sz="2600" dirty="0">
                <a:latin typeface="Lucida Console" panose="020B0609040504020204" pitchFamily="49" charset="0"/>
              </a:rPr>
              <a:t>0000 </a:t>
            </a:r>
            <a:r>
              <a:rPr lang="en-US" sz="2400" dirty="0">
                <a:latin typeface="Lucida Console" panose="020B0609040504020204" pitchFamily="49" charset="0"/>
              </a:rPr>
              <a:t>0000 </a:t>
            </a:r>
            <a:r>
              <a:rPr lang="en-US" sz="2200" dirty="0">
                <a:latin typeface="Lucida Console" panose="020B0609040504020204" pitchFamily="49" charset="0"/>
              </a:rPr>
              <a:t>0000 </a:t>
            </a:r>
            <a:r>
              <a:rPr lang="en-US" sz="2000" dirty="0">
                <a:latin typeface="Lucida Console" panose="020B0609040504020204" pitchFamily="49" charset="0"/>
              </a:rPr>
              <a:t>0000 </a:t>
            </a:r>
            <a:r>
              <a:rPr lang="en-US" dirty="0">
                <a:latin typeface="Lucida Console" panose="020B0609040504020204" pitchFamily="49" charset="0"/>
              </a:rPr>
              <a:t>0000 </a:t>
            </a:r>
            <a:r>
              <a:rPr lang="en-US" sz="1600" dirty="0">
                <a:latin typeface="Lucida Console" panose="020B0609040504020204" pitchFamily="49" charset="0"/>
              </a:rPr>
              <a:t>0000 </a:t>
            </a:r>
            <a:r>
              <a:rPr lang="en-US" sz="1400" dirty="0">
                <a:latin typeface="Lucida Console" panose="020B0609040504020204" pitchFamily="49" charset="0"/>
              </a:rPr>
              <a:t>0000 </a:t>
            </a:r>
            <a:r>
              <a:rPr lang="en-US" sz="1200" dirty="0">
                <a:latin typeface="Lucida Console" panose="020B0609040504020204" pitchFamily="49" charset="0"/>
              </a:rPr>
              <a:t>0000 </a:t>
            </a:r>
            <a:r>
              <a:rPr lang="en-US" sz="1000" dirty="0">
                <a:latin typeface="Lucida Console" panose="020B0609040504020204" pitchFamily="49" charset="0"/>
              </a:rPr>
              <a:t>0000 </a:t>
            </a:r>
            <a:r>
              <a:rPr lang="en-US" sz="800" dirty="0">
                <a:latin typeface="Lucida Console" panose="020B0609040504020204" pitchFamily="49" charset="0"/>
              </a:rPr>
              <a:t>0000 </a:t>
            </a:r>
            <a:r>
              <a:rPr lang="en-US" sz="600" dirty="0">
                <a:latin typeface="Lucida Console" panose="020B0609040504020204" pitchFamily="49" charset="0"/>
              </a:rPr>
              <a:t>0000</a:t>
            </a:r>
            <a:endParaRPr lang="en-US" sz="600" dirty="0"/>
          </a:p>
        </p:txBody>
      </p:sp>
      <p:sp>
        <p:nvSpPr>
          <p:cNvPr id="26" name="TextBox 25">
            <a:extLst>
              <a:ext uri="{FF2B5EF4-FFF2-40B4-BE49-F238E27FC236}">
                <a16:creationId xmlns:a16="http://schemas.microsoft.com/office/drawing/2014/main" id="{DB7B6600-1C02-1949-8767-512CEE373C73}"/>
              </a:ext>
            </a:extLst>
          </p:cNvPr>
          <p:cNvSpPr txBox="1"/>
          <p:nvPr/>
        </p:nvSpPr>
        <p:spPr>
          <a:xfrm>
            <a:off x="785641" y="4117988"/>
            <a:ext cx="2670796" cy="523220"/>
          </a:xfrm>
          <a:prstGeom prst="rect">
            <a:avLst/>
          </a:prstGeom>
          <a:noFill/>
        </p:spPr>
        <p:txBody>
          <a:bodyPr wrap="none" rtlCol="0">
            <a:spAutoFit/>
          </a:bodyPr>
          <a:lstStyle/>
          <a:p>
            <a:r>
              <a:rPr lang="en-US" sz="2800" dirty="0"/>
              <a:t>float f = 68588.0;</a:t>
            </a:r>
          </a:p>
        </p:txBody>
      </p:sp>
      <p:sp>
        <p:nvSpPr>
          <p:cNvPr id="27" name="TextBox 26">
            <a:extLst>
              <a:ext uri="{FF2B5EF4-FFF2-40B4-BE49-F238E27FC236}">
                <a16:creationId xmlns:a16="http://schemas.microsoft.com/office/drawing/2014/main" id="{04622D26-7CBE-834C-93CC-BF6DB29E2EB4}"/>
              </a:ext>
            </a:extLst>
          </p:cNvPr>
          <p:cNvSpPr txBox="1"/>
          <p:nvPr/>
        </p:nvSpPr>
        <p:spPr>
          <a:xfrm>
            <a:off x="785641" y="5198559"/>
            <a:ext cx="3531736" cy="523220"/>
          </a:xfrm>
          <a:prstGeom prst="rect">
            <a:avLst/>
          </a:prstGeom>
          <a:noFill/>
        </p:spPr>
        <p:txBody>
          <a:bodyPr wrap="none" rtlCol="0">
            <a:spAutoFit/>
          </a:bodyPr>
          <a:lstStyle/>
          <a:p>
            <a:r>
              <a:rPr lang="en-US" sz="2800" dirty="0"/>
              <a:t>double d = -231.0/256;</a:t>
            </a:r>
          </a:p>
        </p:txBody>
      </p:sp>
    </p:spTree>
    <p:extLst>
      <p:ext uri="{BB962C8B-B14F-4D97-AF65-F5344CB8AC3E}">
        <p14:creationId xmlns:p14="http://schemas.microsoft.com/office/powerpoint/2010/main" val="2793740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FED272C-20D6-2D4F-8C04-941B3781976D}"/>
              </a:ext>
            </a:extLst>
          </p:cNvPr>
          <p:cNvSpPr>
            <a:spLocks noGrp="1"/>
          </p:cNvSpPr>
          <p:nvPr>
            <p:ph type="title"/>
          </p:nvPr>
        </p:nvSpPr>
        <p:spPr/>
        <p:txBody>
          <a:bodyPr/>
          <a:lstStyle/>
          <a:p>
            <a:r>
              <a:rPr lang="en-US" dirty="0"/>
              <a:t>Integer Casting vs</a:t>
            </a:r>
            <a:br>
              <a:rPr lang="en-US" dirty="0"/>
            </a:br>
            <a:r>
              <a:rPr lang="en-US" dirty="0"/>
              <a:t>Floating Point Casting</a:t>
            </a:r>
          </a:p>
        </p:txBody>
      </p:sp>
      <p:sp>
        <p:nvSpPr>
          <p:cNvPr id="9" name="Content Placeholder 8">
            <a:extLst>
              <a:ext uri="{FF2B5EF4-FFF2-40B4-BE49-F238E27FC236}">
                <a16:creationId xmlns:a16="http://schemas.microsoft.com/office/drawing/2014/main" id="{654F84FF-8904-7347-B95D-4D38CECF9722}"/>
              </a:ext>
            </a:extLst>
          </p:cNvPr>
          <p:cNvSpPr>
            <a:spLocks noGrp="1"/>
          </p:cNvSpPr>
          <p:nvPr>
            <p:ph sz="half" idx="1"/>
          </p:nvPr>
        </p:nvSpPr>
        <p:spPr>
          <a:xfrm>
            <a:off x="838200" y="1825625"/>
            <a:ext cx="5473148" cy="4351338"/>
          </a:xfrm>
        </p:spPr>
        <p:txBody>
          <a:bodyPr>
            <a:normAutofit fontScale="92500"/>
          </a:bodyPr>
          <a:lstStyle/>
          <a:p>
            <a:r>
              <a:rPr lang="en-US" dirty="0"/>
              <a:t>Smaller integer type cast to larger integer type</a:t>
            </a:r>
          </a:p>
          <a:p>
            <a:pPr lvl="1"/>
            <a:r>
              <a:rPr lang="en-US" dirty="0"/>
              <a:t>Zero/Sign-extend</a:t>
            </a:r>
          </a:p>
          <a:p>
            <a:r>
              <a:rPr lang="en-US" dirty="0"/>
              <a:t>Larger integer type cast to smaller integer type</a:t>
            </a:r>
          </a:p>
          <a:p>
            <a:pPr lvl="1"/>
            <a:r>
              <a:rPr lang="en-US" dirty="0"/>
              <a:t>Truncate and re-interpret</a:t>
            </a:r>
          </a:p>
          <a:p>
            <a:pPr lvl="1"/>
            <a:endParaRPr lang="en-US" dirty="0"/>
          </a:p>
          <a:p>
            <a:r>
              <a:rPr lang="en-US" dirty="0"/>
              <a:t>Integer type to floating point type, or</a:t>
            </a:r>
            <a:br>
              <a:rPr lang="en-US" dirty="0"/>
            </a:br>
            <a:r>
              <a:rPr lang="en-US" dirty="0"/>
              <a:t>Floating point type to integer type</a:t>
            </a:r>
          </a:p>
          <a:p>
            <a:pPr lvl="1"/>
            <a:r>
              <a:rPr lang="en-US" dirty="0"/>
              <a:t>Generate new bit pattern</a:t>
            </a:r>
          </a:p>
          <a:p>
            <a:pPr lvl="1"/>
            <a:r>
              <a:rPr lang="en-US" dirty="0"/>
              <a:t>May not be exact</a:t>
            </a:r>
          </a:p>
        </p:txBody>
      </p:sp>
      <p:sp>
        <p:nvSpPr>
          <p:cNvPr id="10" name="Content Placeholder 9">
            <a:extLst>
              <a:ext uri="{FF2B5EF4-FFF2-40B4-BE49-F238E27FC236}">
                <a16:creationId xmlns:a16="http://schemas.microsoft.com/office/drawing/2014/main" id="{9A255C1E-793A-5B4D-B9DE-0263BC15D140}"/>
              </a:ext>
            </a:extLst>
          </p:cNvPr>
          <p:cNvSpPr>
            <a:spLocks noGrp="1"/>
          </p:cNvSpPr>
          <p:nvPr>
            <p:ph sz="half" idx="2"/>
          </p:nvPr>
        </p:nvSpPr>
        <p:spPr/>
        <p:txBody>
          <a:bodyPr/>
          <a:lstStyle/>
          <a:p>
            <a:r>
              <a:rPr lang="en-US" dirty="0"/>
              <a:t>Smaller floating point type cast to larger floating point type</a:t>
            </a:r>
          </a:p>
          <a:p>
            <a:pPr lvl="1"/>
            <a:r>
              <a:rPr lang="en-US" dirty="0"/>
              <a:t>Generate new bit pattern</a:t>
            </a:r>
          </a:p>
          <a:p>
            <a:r>
              <a:rPr lang="en-US" dirty="0"/>
              <a:t>Larger floating point type cast to smaller floating point type</a:t>
            </a:r>
          </a:p>
          <a:p>
            <a:pPr lvl="1"/>
            <a:r>
              <a:rPr lang="en-US" dirty="0"/>
              <a:t>Generate new bit pattern</a:t>
            </a:r>
          </a:p>
          <a:p>
            <a:pPr lvl="1"/>
            <a:r>
              <a:rPr lang="en-US" dirty="0"/>
              <a:t>May require rounding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3870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BEBF7-0766-5240-99AA-0A18D6C4D579}"/>
              </a:ext>
            </a:extLst>
          </p:cNvPr>
          <p:cNvSpPr>
            <a:spLocks noGrp="1"/>
          </p:cNvSpPr>
          <p:nvPr>
            <p:ph type="title"/>
          </p:nvPr>
        </p:nvSpPr>
        <p:spPr/>
        <p:txBody>
          <a:bodyPr/>
          <a:lstStyle/>
          <a:p>
            <a:r>
              <a:rPr lang="en-US" dirty="0"/>
              <a:t>Quarter Precision Floating Point</a:t>
            </a:r>
          </a:p>
        </p:txBody>
      </p:sp>
      <p:sp>
        <p:nvSpPr>
          <p:cNvPr id="5" name="Content Placeholder 4">
            <a:extLst>
              <a:ext uri="{FF2B5EF4-FFF2-40B4-BE49-F238E27FC236}">
                <a16:creationId xmlns:a16="http://schemas.microsoft.com/office/drawing/2014/main" id="{00412AE6-B965-BF47-9DD9-9F9C3DE6029C}"/>
              </a:ext>
            </a:extLst>
          </p:cNvPr>
          <p:cNvSpPr>
            <a:spLocks noGrp="1"/>
          </p:cNvSpPr>
          <p:nvPr>
            <p:ph idx="1"/>
          </p:nvPr>
        </p:nvSpPr>
        <p:spPr>
          <a:xfrm>
            <a:off x="838200" y="2324291"/>
            <a:ext cx="10515600" cy="3852671"/>
          </a:xfrm>
        </p:spPr>
        <p:txBody>
          <a:bodyPr/>
          <a:lstStyle/>
          <a:p>
            <a:r>
              <a:rPr lang="en-US" dirty="0"/>
              <a:t>8-bit floating point type</a:t>
            </a:r>
          </a:p>
          <a:p>
            <a:r>
              <a:rPr lang="en-US" i="1" dirty="0"/>
              <a:t>Not</a:t>
            </a:r>
            <a:r>
              <a:rPr lang="en-US" dirty="0"/>
              <a:t> a real IEEE 754 format</a:t>
            </a:r>
          </a:p>
          <a:p>
            <a:r>
              <a:rPr lang="en-US" dirty="0"/>
              <a:t>Same general form as IEEE 754 format</a:t>
            </a:r>
          </a:p>
          <a:p>
            <a:pPr lvl="1"/>
            <a:r>
              <a:rPr lang="en-US" dirty="0"/>
              <a:t>MSB is sign bit</a:t>
            </a:r>
          </a:p>
          <a:p>
            <a:pPr lvl="1"/>
            <a:r>
              <a:rPr lang="en-US" dirty="0"/>
              <a:t>Next four bits encode the exponent</a:t>
            </a:r>
          </a:p>
          <a:p>
            <a:pPr lvl="1"/>
            <a:r>
              <a:rPr lang="en-US" dirty="0"/>
              <a:t>Remaining three bits encode the significand, </a:t>
            </a:r>
            <a:r>
              <a:rPr lang="en-US" i="1" dirty="0"/>
              <a:t>bias</a:t>
            </a:r>
            <a:r>
              <a:rPr lang="en-US" dirty="0"/>
              <a:t>=7</a:t>
            </a:r>
          </a:p>
          <a:p>
            <a:pPr lvl="1"/>
            <a:r>
              <a:rPr lang="en-US" dirty="0"/>
              <a:t>Normal, subnormal, zero, </a:t>
            </a:r>
            <a:r>
              <a:rPr lang="en-US" dirty="0" err="1"/>
              <a:t>NaN</a:t>
            </a:r>
            <a:r>
              <a:rPr lang="en-US" dirty="0"/>
              <a:t>, Infinity</a:t>
            </a:r>
          </a:p>
        </p:txBody>
      </p:sp>
      <p:sp>
        <p:nvSpPr>
          <p:cNvPr id="4" name="Text Placeholder 3">
            <a:extLst>
              <a:ext uri="{FF2B5EF4-FFF2-40B4-BE49-F238E27FC236}">
                <a16:creationId xmlns:a16="http://schemas.microsoft.com/office/drawing/2014/main" id="{B7797BEF-A661-0744-9E02-D1D26AF180BD}"/>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FF3DA1D4-B571-CB40-9697-A31A61C07190}"/>
              </a:ext>
            </a:extLst>
          </p:cNvPr>
          <p:cNvGrpSpPr/>
          <p:nvPr/>
        </p:nvGrpSpPr>
        <p:grpSpPr>
          <a:xfrm>
            <a:off x="1828800" y="1266075"/>
            <a:ext cx="8534400" cy="685800"/>
            <a:chOff x="952500" y="1981200"/>
            <a:chExt cx="8534400" cy="685800"/>
          </a:xfrm>
        </p:grpSpPr>
        <p:sp>
          <p:nvSpPr>
            <p:cNvPr id="11" name="Rectangle 10">
              <a:extLst>
                <a:ext uri="{FF2B5EF4-FFF2-40B4-BE49-F238E27FC236}">
                  <a16:creationId xmlns:a16="http://schemas.microsoft.com/office/drawing/2014/main" id="{257F5A5E-7783-B14B-AF30-7F6902EAC12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6122946-1849-8047-9DB6-1A32A1D51BE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C8CEABD0-4D93-CD41-8981-DEB53B1B4D03}"/>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5" name="TextBox 14">
            <a:extLst>
              <a:ext uri="{FF2B5EF4-FFF2-40B4-BE49-F238E27FC236}">
                <a16:creationId xmlns:a16="http://schemas.microsoft.com/office/drawing/2014/main" id="{7816A027-54B8-0340-86FA-6F0208F9ABAF}"/>
              </a:ext>
            </a:extLst>
          </p:cNvPr>
          <p:cNvSpPr txBox="1"/>
          <p:nvPr/>
        </p:nvSpPr>
        <p:spPr>
          <a:xfrm>
            <a:off x="1868572" y="1648663"/>
            <a:ext cx="606256" cy="369332"/>
          </a:xfrm>
          <a:prstGeom prst="rect">
            <a:avLst/>
          </a:prstGeom>
          <a:noFill/>
        </p:spPr>
        <p:txBody>
          <a:bodyPr wrap="none" rtlCol="0">
            <a:spAutoFit/>
          </a:bodyPr>
          <a:lstStyle/>
          <a:p>
            <a:pPr algn="ctr"/>
            <a:r>
              <a:rPr lang="en-US" dirty="0"/>
              <a:t>1 bit</a:t>
            </a:r>
          </a:p>
        </p:txBody>
      </p:sp>
      <p:sp>
        <p:nvSpPr>
          <p:cNvPr id="16" name="TextBox 15">
            <a:extLst>
              <a:ext uri="{FF2B5EF4-FFF2-40B4-BE49-F238E27FC236}">
                <a16:creationId xmlns:a16="http://schemas.microsoft.com/office/drawing/2014/main" id="{DCD58842-FF73-AD43-B6E3-37ECD08EACB0}"/>
              </a:ext>
            </a:extLst>
          </p:cNvPr>
          <p:cNvSpPr txBox="1"/>
          <p:nvPr/>
        </p:nvSpPr>
        <p:spPr>
          <a:xfrm>
            <a:off x="3265735" y="1638492"/>
            <a:ext cx="696024" cy="369332"/>
          </a:xfrm>
          <a:prstGeom prst="rect">
            <a:avLst/>
          </a:prstGeom>
          <a:noFill/>
        </p:spPr>
        <p:txBody>
          <a:bodyPr wrap="none" rtlCol="0">
            <a:spAutoFit/>
          </a:bodyPr>
          <a:lstStyle/>
          <a:p>
            <a:pPr algn="ctr"/>
            <a:r>
              <a:rPr lang="en-US" dirty="0"/>
              <a:t>4 bits</a:t>
            </a:r>
          </a:p>
        </p:txBody>
      </p:sp>
      <p:sp>
        <p:nvSpPr>
          <p:cNvPr id="17" name="TextBox 16">
            <a:extLst>
              <a:ext uri="{FF2B5EF4-FFF2-40B4-BE49-F238E27FC236}">
                <a16:creationId xmlns:a16="http://schemas.microsoft.com/office/drawing/2014/main" id="{5E7A8FA7-F24E-7846-8400-AD31F2EC9AD5}"/>
              </a:ext>
            </a:extLst>
          </p:cNvPr>
          <p:cNvSpPr txBox="1"/>
          <p:nvPr/>
        </p:nvSpPr>
        <p:spPr>
          <a:xfrm>
            <a:off x="7227538" y="1659994"/>
            <a:ext cx="696024" cy="369332"/>
          </a:xfrm>
          <a:prstGeom prst="rect">
            <a:avLst/>
          </a:prstGeom>
          <a:noFill/>
        </p:spPr>
        <p:txBody>
          <a:bodyPr wrap="none" rtlCol="0">
            <a:spAutoFit/>
          </a:bodyPr>
          <a:lstStyle/>
          <a:p>
            <a:pPr algn="ctr"/>
            <a:r>
              <a:rPr lang="en-US" dirty="0"/>
              <a:t>3 bits</a:t>
            </a:r>
          </a:p>
        </p:txBody>
      </p:sp>
      <p:pic>
        <p:nvPicPr>
          <p:cNvPr id="26" name="Picture 25">
            <a:extLst>
              <a:ext uri="{FF2B5EF4-FFF2-40B4-BE49-F238E27FC236}">
                <a16:creationId xmlns:a16="http://schemas.microsoft.com/office/drawing/2014/main" id="{35C35C40-406C-C54C-9553-11C40638908C}"/>
              </a:ext>
            </a:extLst>
          </p:cNvPr>
          <p:cNvPicPr>
            <a:picLocks noChangeAspect="1"/>
          </p:cNvPicPr>
          <p:nvPr/>
        </p:nvPicPr>
        <p:blipFill>
          <a:blip r:embed="rId3"/>
          <a:stretch>
            <a:fillRect/>
          </a:stretch>
        </p:blipFill>
        <p:spPr>
          <a:xfrm>
            <a:off x="6096000" y="2116094"/>
            <a:ext cx="5226050" cy="794901"/>
          </a:xfrm>
          <a:prstGeom prst="rect">
            <a:avLst/>
          </a:prstGeom>
        </p:spPr>
      </p:pic>
      <p:sp>
        <p:nvSpPr>
          <p:cNvPr id="27" name="Rounded Rectangular Callout 26">
            <a:extLst>
              <a:ext uri="{FF2B5EF4-FFF2-40B4-BE49-F238E27FC236}">
                <a16:creationId xmlns:a16="http://schemas.microsoft.com/office/drawing/2014/main" id="{5462FB4B-3439-8948-821A-4B009410EA1A}"/>
              </a:ext>
            </a:extLst>
          </p:cNvPr>
          <p:cNvSpPr/>
          <p:nvPr/>
        </p:nvSpPr>
        <p:spPr>
          <a:xfrm>
            <a:off x="8790517" y="3586379"/>
            <a:ext cx="2112709" cy="956079"/>
          </a:xfrm>
          <a:prstGeom prst="wedgeRoundRectCallout">
            <a:avLst>
              <a:gd name="adj1" fmla="val -87897"/>
              <a:gd name="adj2" fmla="val 6441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800" i="1" dirty="0">
                <a:solidFill>
                  <a:srgbClr val="FFFF00"/>
                </a:solidFill>
              </a:rPr>
              <a:t>bias</a:t>
            </a:r>
            <a:r>
              <a:rPr lang="en-US" sz="2800" dirty="0">
                <a:solidFill>
                  <a:srgbClr val="FFFF00"/>
                </a:solidFill>
              </a:rPr>
              <a:t> = 2</a:t>
            </a:r>
            <a:r>
              <a:rPr lang="en-US" sz="2800" baseline="30000" dirty="0">
                <a:solidFill>
                  <a:srgbClr val="FFFF00"/>
                </a:solidFill>
              </a:rPr>
              <a:t>w-1</a:t>
            </a:r>
            <a:r>
              <a:rPr lang="en-US" sz="2800" dirty="0">
                <a:solidFill>
                  <a:srgbClr val="FFFF00"/>
                </a:solidFill>
              </a:rPr>
              <a:t>-1</a:t>
            </a:r>
          </a:p>
          <a:p>
            <a:pPr algn="r"/>
            <a:r>
              <a:rPr lang="en-US" sz="2800" dirty="0">
                <a:solidFill>
                  <a:srgbClr val="FFFF00"/>
                </a:solidFill>
              </a:rPr>
              <a:t>= 2</a:t>
            </a:r>
            <a:r>
              <a:rPr lang="en-US" sz="2800" baseline="30000" dirty="0">
                <a:solidFill>
                  <a:srgbClr val="FFFF00"/>
                </a:solidFill>
              </a:rPr>
              <a:t>3</a:t>
            </a:r>
            <a:r>
              <a:rPr lang="en-US" sz="2800" dirty="0">
                <a:solidFill>
                  <a:srgbClr val="FFFF00"/>
                </a:solidFill>
              </a:rPr>
              <a:t>-1</a:t>
            </a:r>
          </a:p>
        </p:txBody>
      </p:sp>
    </p:spTree>
    <p:extLst>
      <p:ext uri="{BB962C8B-B14F-4D97-AF65-F5344CB8AC3E}">
        <p14:creationId xmlns:p14="http://schemas.microsoft.com/office/powerpoint/2010/main" val="3292811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Quarter Precision:</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quarter q = 3.25;</a:t>
            </a:r>
          </a:p>
          <a:p>
            <a:pPr>
              <a:tabLst>
                <a:tab pos="3133725" algn="r"/>
                <a:tab pos="3190875" algn="l"/>
              </a:tabLst>
            </a:pPr>
            <a:r>
              <a:rPr lang="en-US" b="1" dirty="0"/>
              <a:t>Value	</a:t>
            </a:r>
            <a:r>
              <a:rPr lang="en-US" dirty="0"/>
              <a:t>3.25</a:t>
            </a:r>
            <a:r>
              <a:rPr lang="en-US" baseline="-25000" dirty="0"/>
              <a:t>10</a:t>
            </a:r>
            <a:r>
              <a:rPr lang="en-US" dirty="0"/>
              <a:t>	= </a:t>
            </a:r>
            <a:r>
              <a:rPr lang="en-US" dirty="0">
                <a:latin typeface="Lucida Console" panose="020B0609040504020204" pitchFamily="49" charset="0"/>
              </a:rPr>
              <a:t>11.01</a:t>
            </a:r>
            <a:r>
              <a:rPr lang="en-US" baseline="-25000" dirty="0">
                <a:latin typeface="Lucida Console" panose="020B0609040504020204" pitchFamily="49" charset="0"/>
              </a:rPr>
              <a:t>2</a:t>
            </a:r>
            <a:br>
              <a:rPr lang="en-US" b="1" dirty="0"/>
            </a:br>
            <a:r>
              <a:rPr lang="en-US" dirty="0"/>
              <a:t>		= </a:t>
            </a:r>
            <a:r>
              <a:rPr lang="en-US" dirty="0">
                <a:latin typeface="Lucida Console" panose="020B0609040504020204" pitchFamily="49" charset="0"/>
              </a:rPr>
              <a:t>1.101</a:t>
            </a:r>
            <a:r>
              <a:rPr lang="en-US" dirty="0"/>
              <a:t> x 2</a:t>
            </a:r>
            <a:r>
              <a:rPr lang="en-US" baseline="30000" dirty="0"/>
              <a:t>1</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1.101</a:t>
            </a:r>
            <a:br>
              <a:rPr lang="en-US" dirty="0"/>
            </a:br>
            <a:r>
              <a:rPr lang="en-US" dirty="0"/>
              <a:t>	</a:t>
            </a:r>
            <a:r>
              <a:rPr lang="en-US" i="1" dirty="0"/>
              <a:t>fraction</a:t>
            </a:r>
            <a:r>
              <a:rPr lang="en-US" dirty="0"/>
              <a:t>	= </a:t>
            </a:r>
            <a:r>
              <a:rPr lang="en-US" dirty="0">
                <a:latin typeface="Lucida Console" panose="020B0609040504020204" pitchFamily="49" charset="0"/>
              </a:rPr>
              <a:t>  101</a:t>
            </a:r>
          </a:p>
          <a:p>
            <a:pPr>
              <a:tabLst>
                <a:tab pos="3133725" algn="r"/>
                <a:tab pos="3190875" algn="l"/>
                <a:tab pos="4221163" algn="r"/>
                <a:tab pos="4278313" algn="l"/>
              </a:tabLst>
            </a:pPr>
            <a:r>
              <a:rPr lang="en-US" b="1" dirty="0"/>
              <a:t>Exponent</a:t>
            </a:r>
            <a:r>
              <a:rPr lang="en-US" dirty="0"/>
              <a:t>	</a:t>
            </a:r>
            <a:r>
              <a:rPr lang="en-US" i="1" dirty="0"/>
              <a:t>exponent</a:t>
            </a:r>
            <a:r>
              <a:rPr lang="en-US" dirty="0"/>
              <a:t>	=	1</a:t>
            </a:r>
            <a:r>
              <a:rPr lang="en-US" baseline="-25000" dirty="0"/>
              <a:t>10</a:t>
            </a:r>
            <a:br>
              <a:rPr lang="en-US" dirty="0"/>
            </a:br>
            <a:r>
              <a:rPr lang="en-US" dirty="0"/>
              <a:t>	</a:t>
            </a:r>
            <a:r>
              <a:rPr lang="en-US" i="1" dirty="0"/>
              <a:t>bias</a:t>
            </a:r>
            <a:r>
              <a:rPr lang="en-US" dirty="0"/>
              <a:t>	=	7</a:t>
            </a:r>
            <a:r>
              <a:rPr lang="en-US" baseline="-25000" dirty="0"/>
              <a:t>10</a:t>
            </a:r>
            <a:br>
              <a:rPr lang="en-US" dirty="0"/>
            </a:br>
            <a:r>
              <a:rPr lang="en-US" dirty="0"/>
              <a:t>	</a:t>
            </a:r>
            <a:r>
              <a:rPr lang="en-US" i="1" dirty="0"/>
              <a:t>E</a:t>
            </a:r>
            <a:r>
              <a:rPr lang="en-US" dirty="0"/>
              <a:t>	=	8</a:t>
            </a:r>
            <a:r>
              <a:rPr lang="en-US" baseline="-25000" dirty="0"/>
              <a:t>10</a:t>
            </a:r>
            <a:r>
              <a:rPr lang="en-US" dirty="0"/>
              <a:t>	= </a:t>
            </a:r>
            <a:r>
              <a:rPr lang="en-US" dirty="0">
                <a:latin typeface="Lucida Console" panose="020B0609040504020204" pitchFamily="49" charset="0"/>
              </a:rPr>
              <a:t>1000</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7452938" y="5843069"/>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7669344" y="5843069"/>
            <a:ext cx="865622"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8534967" y="5843069"/>
            <a:ext cx="658730"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101</a:t>
            </a:r>
            <a:endParaRPr lang="en-US" sz="2800" dirty="0"/>
          </a:p>
        </p:txBody>
      </p:sp>
      <p:sp>
        <p:nvSpPr>
          <p:cNvPr id="3" name="TextBox 2">
            <a:extLst>
              <a:ext uri="{FF2B5EF4-FFF2-40B4-BE49-F238E27FC236}">
                <a16:creationId xmlns:a16="http://schemas.microsoft.com/office/drawing/2014/main" id="{FC9792E1-E6FD-694F-A5A8-1F0931E77E76}"/>
              </a:ext>
            </a:extLst>
          </p:cNvPr>
          <p:cNvSpPr txBox="1"/>
          <p:nvPr/>
        </p:nvSpPr>
        <p:spPr>
          <a:xfrm>
            <a:off x="9433647" y="5843069"/>
            <a:ext cx="888385" cy="523220"/>
          </a:xfrm>
          <a:prstGeom prst="rect">
            <a:avLst/>
          </a:prstGeom>
          <a:noFill/>
        </p:spPr>
        <p:txBody>
          <a:bodyPr wrap="none" rtlCol="0">
            <a:spAutoFit/>
          </a:bodyPr>
          <a:lstStyle/>
          <a:p>
            <a:r>
              <a:rPr lang="en-US" sz="2800" dirty="0"/>
              <a:t>0x45</a:t>
            </a:r>
          </a:p>
        </p:txBody>
      </p:sp>
    </p:spTree>
    <p:extLst>
      <p:ext uri="{BB962C8B-B14F-4D97-AF65-F5344CB8AC3E}">
        <p14:creationId xmlns:p14="http://schemas.microsoft.com/office/powerpoint/2010/main" val="3129702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dissolve">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dissolve">
                                      <p:cBhvr>
                                        <p:cTn id="27" dur="500"/>
                                        <p:tgtEl>
                                          <p:spTgt spid="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5"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randombar(vertical)">
                                      <p:cBhvr>
                                        <p:cTn id="32" dur="500"/>
                                        <p:tgtEl>
                                          <p:spTgt spid="16"/>
                                        </p:tgtEl>
                                      </p:cBhvr>
                                    </p:animEffect>
                                  </p:childTnLst>
                                </p:cTn>
                              </p:par>
                              <p:par>
                                <p:cTn id="33" presetID="14" presetClass="entr" presetSubtype="5"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randombar(vertical)">
                                      <p:cBhvr>
                                        <p:cTn id="35" dur="500"/>
                                        <p:tgtEl>
                                          <p:spTgt spid="14"/>
                                        </p:tgtEl>
                                      </p:cBhvr>
                                    </p:animEffect>
                                  </p:childTnLst>
                                </p:cTn>
                              </p:par>
                              <p:par>
                                <p:cTn id="36" presetID="14" presetClass="entr" presetSubtype="5"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randombar(vertical)">
                                      <p:cBhvr>
                                        <p:cTn id="38" dur="500"/>
                                        <p:tgtEl>
                                          <p:spTgt spid="15"/>
                                        </p:tgtEl>
                                      </p:cBhvr>
                                    </p:animEffect>
                                  </p:childTnLst>
                                </p:cTn>
                              </p:par>
                              <p:par>
                                <p:cTn id="39" presetID="14" presetClass="entr" presetSubtype="5" fill="hold" grpId="0" nodeType="with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randombar(vertical)">
                                      <p:cBhvr>
                                        <p:cTn id="4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5" grpId="0" animBg="1"/>
      <p:bldP spid="16" grpId="0" animBg="1"/>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Fixed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1B6019-3B38-4740-8EF9-10B709CAA06F}"/>
              </a:ext>
            </a:extLst>
          </p:cNvPr>
          <p:cNvPicPr>
            <a:picLocks noChangeAspect="1"/>
          </p:cNvPicPr>
          <p:nvPr/>
        </p:nvPicPr>
        <p:blipFill>
          <a:blip r:embed="rId3"/>
          <a:stretch>
            <a:fillRect/>
          </a:stretch>
        </p:blipFill>
        <p:spPr>
          <a:xfrm>
            <a:off x="6096000" y="784661"/>
            <a:ext cx="5257800" cy="79973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Subnormal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normal numbers</a:t>
            </a:r>
          </a:p>
          <a:p>
            <a:pPr lvl="1"/>
            <a:r>
              <a:rPr lang="en-US" dirty="0"/>
              <a:t>aka denormal numbers</a:t>
            </a:r>
          </a:p>
          <a:p>
            <a:endParaRPr lang="en-US" dirty="0"/>
          </a:p>
          <a:p>
            <a:r>
              <a:rPr lang="en-US" i="1" dirty="0"/>
              <a:t>E</a:t>
            </a:r>
            <a:r>
              <a:rPr lang="en-US" dirty="0"/>
              <a:t> = 000…00	</a:t>
            </a:r>
            <a:r>
              <a:rPr lang="en-US" i="1" dirty="0"/>
              <a:t>fraction</a:t>
            </a:r>
            <a:r>
              <a:rPr lang="en-US" dirty="0"/>
              <a:t> ≠ 000…00</a:t>
            </a:r>
          </a:p>
          <a:p>
            <a:r>
              <a:rPr lang="en-US" dirty="0"/>
              <a:t>Significand’s leading digit is implicitly </a:t>
            </a:r>
            <a:r>
              <a:rPr lang="en-US" b="1" dirty="0">
                <a:solidFill>
                  <a:srgbClr val="FF0000"/>
                </a:solidFill>
              </a:rPr>
              <a:t>0</a:t>
            </a:r>
            <a:r>
              <a:rPr lang="en-US" dirty="0"/>
              <a:t>	</a:t>
            </a:r>
            <a:r>
              <a:rPr lang="en-US" i="1" dirty="0"/>
              <a:t>m</a:t>
            </a:r>
            <a:r>
              <a:rPr lang="en-US" dirty="0"/>
              <a:t> = 0.</a:t>
            </a:r>
            <a:r>
              <a:rPr lang="en-US" i="1" dirty="0"/>
              <a:t>fraction</a:t>
            </a:r>
            <a:endParaRPr lang="en-US" dirty="0"/>
          </a:p>
          <a:p>
            <a:r>
              <a:rPr lang="en-US" dirty="0"/>
              <a:t>Exponent:	</a:t>
            </a:r>
            <a:r>
              <a:rPr lang="en-US" i="1" dirty="0"/>
              <a:t>exponent</a:t>
            </a:r>
            <a:r>
              <a:rPr lang="en-US" dirty="0"/>
              <a:t> = </a:t>
            </a:r>
            <a:r>
              <a:rPr lang="en-US" b="1" dirty="0">
                <a:solidFill>
                  <a:srgbClr val="FF0000"/>
                </a:solidFill>
              </a:rPr>
              <a:t>1</a:t>
            </a:r>
            <a:r>
              <a:rPr lang="en-US" dirty="0"/>
              <a:t> – </a:t>
            </a:r>
            <a:r>
              <a:rPr lang="en-US" i="1" dirty="0"/>
              <a:t>bias</a:t>
            </a:r>
            <a:endParaRPr lang="en-US" dirty="0"/>
          </a:p>
          <a:p>
            <a:endParaRPr lang="en-US" dirty="0"/>
          </a:p>
          <a:p>
            <a:r>
              <a:rPr lang="en-US" dirty="0"/>
              <a:t>Tradeoff precision for ability to represent values closer to 0</a:t>
            </a:r>
          </a:p>
          <a:p>
            <a:pPr lvl="1"/>
            <a:r>
              <a:rPr lang="en-US" dirty="0"/>
              <a:t>Less-and-less precision as values get closer-and-closer to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0914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7" end="7"/>
                                            </p:txEl>
                                          </p:spTgt>
                                        </p:tgtEl>
                                        <p:attrNameLst>
                                          <p:attrName>style.visibility</p:attrName>
                                        </p:attrNameLst>
                                      </p:cBhvr>
                                      <p:to>
                                        <p:strVal val="visible"/>
                                      </p:to>
                                    </p:set>
                                    <p:animEffect transition="in" filter="dissolve">
                                      <p:cBhvr>
                                        <p:cTn id="30" dur="500"/>
                                        <p:tgtEl>
                                          <p:spTgt spid="8">
                                            <p:txEl>
                                              <p:pRg st="7" end="7"/>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8">
                                            <p:txEl>
                                              <p:pRg st="8" end="8"/>
                                            </p:txEl>
                                          </p:spTgt>
                                        </p:tgtEl>
                                        <p:attrNameLst>
                                          <p:attrName>style.visibility</p:attrName>
                                        </p:attrNameLst>
                                      </p:cBhvr>
                                      <p:to>
                                        <p:strVal val="visible"/>
                                      </p:to>
                                    </p:set>
                                    <p:animEffect transition="in" filter="dissolve">
                                      <p:cBhvr>
                                        <p:cTn id="33"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Zero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subnormal numbers</a:t>
            </a:r>
          </a:p>
          <a:p>
            <a:pPr lvl="1"/>
            <a:r>
              <a:rPr lang="en-US" dirty="0"/>
              <a:t>Mathematically does not have to be exactly 0</a:t>
            </a:r>
          </a:p>
          <a:p>
            <a:endParaRPr lang="en-US" dirty="0"/>
          </a:p>
          <a:p>
            <a:r>
              <a:rPr lang="en-US" i="1" dirty="0"/>
              <a:t>E</a:t>
            </a:r>
            <a:r>
              <a:rPr lang="en-US" dirty="0"/>
              <a:t> = 000…00	</a:t>
            </a:r>
            <a:r>
              <a:rPr lang="en-US" i="1" dirty="0"/>
              <a:t>fraction</a:t>
            </a:r>
            <a:r>
              <a:rPr lang="en-US" dirty="0"/>
              <a:t> = 000…00</a:t>
            </a:r>
          </a:p>
          <a:p>
            <a:endParaRPr lang="en-US" dirty="0"/>
          </a:p>
          <a:p>
            <a:r>
              <a:rPr lang="en-US" dirty="0"/>
              <a:t>Two zero values: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r>
                <a:rPr lang="en-US" sz="2400" dirty="0">
                  <a:solidFill>
                    <a:schemeClr val="tx1"/>
                  </a:solidFill>
                </a:rPr>
                <a:t> = 0</a:t>
              </a:r>
              <a:endParaRPr lang="en-US" sz="2400" i="1" dirty="0">
                <a:solidFill>
                  <a:schemeClr val="tx1"/>
                </a:solidFill>
              </a:endParaRPr>
            </a:p>
          </p:txBody>
        </p:sp>
      </p:grpSp>
      <p:pic>
        <p:nvPicPr>
          <p:cNvPr id="9" name="Picture 8">
            <a:extLst>
              <a:ext uri="{FF2B5EF4-FFF2-40B4-BE49-F238E27FC236}">
                <a16:creationId xmlns:a16="http://schemas.microsoft.com/office/drawing/2014/main" id="{CC9B266F-1DF2-AB49-9C5E-931C226092FC}"/>
              </a:ext>
            </a:extLst>
          </p:cNvPr>
          <p:cNvPicPr>
            <a:picLocks noChangeAspect="1"/>
          </p:cNvPicPr>
          <p:nvPr/>
        </p:nvPicPr>
        <p:blipFill>
          <a:blip r:embed="rId3"/>
          <a:stretch>
            <a:fillRect/>
          </a:stretch>
        </p:blipFill>
        <p:spPr>
          <a:xfrm>
            <a:off x="9794737" y="784660"/>
            <a:ext cx="1527313" cy="231671"/>
          </a:xfrm>
          <a:prstGeom prst="rect">
            <a:avLst/>
          </a:prstGeom>
        </p:spPr>
      </p:pic>
    </p:spTree>
    <p:extLst>
      <p:ext uri="{BB962C8B-B14F-4D97-AF65-F5344CB8AC3E}">
        <p14:creationId xmlns:p14="http://schemas.microsoft.com/office/powerpoint/2010/main" val="573876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dissolve">
                                      <p:cBhvr>
                                        <p:cTn id="17" dur="500"/>
                                        <p:tgtEl>
                                          <p:spTgt spid="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5" end="5"/>
                                            </p:txEl>
                                          </p:spTgt>
                                        </p:tgtEl>
                                        <p:attrNameLst>
                                          <p:attrName>style.visibility</p:attrName>
                                        </p:attrNameLst>
                                      </p:cBhvr>
                                      <p:to>
                                        <p:strVal val="visible"/>
                                      </p:to>
                                    </p:set>
                                    <p:animEffect transition="in" filter="dissolve">
                                      <p:cBhvr>
                                        <p:cTn id="2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Special Values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Infinity</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sz="half" idx="2"/>
          </p:nvPr>
        </p:nvSpPr>
        <p:spPr/>
        <p:txBody>
          <a:bodyPr>
            <a:normAutofit/>
          </a:bodyPr>
          <a:lstStyle/>
          <a:p>
            <a:r>
              <a:rPr lang="en-US" dirty="0"/>
              <a:t>±</a:t>
            </a:r>
            <a:r>
              <a:rPr lang="en-US" dirty="0">
                <a:cs typeface="Arial" panose="020B0604020202020204" pitchFamily="34" charset="0"/>
              </a:rPr>
              <a:t>∞</a:t>
            </a:r>
          </a:p>
          <a:p>
            <a:r>
              <a:rPr lang="en-US" dirty="0">
                <a:cs typeface="Arial" panose="020B0604020202020204" pitchFamily="34" charset="0"/>
              </a:rPr>
              <a:t>Value too great for normal numbers</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p:txBody>
      </p:sp>
      <p:sp>
        <p:nvSpPr>
          <p:cNvPr id="4" name="Text Placeholder 3">
            <a:extLst>
              <a:ext uri="{FF2B5EF4-FFF2-40B4-BE49-F238E27FC236}">
                <a16:creationId xmlns:a16="http://schemas.microsoft.com/office/drawing/2014/main" id="{D4EF3767-54C0-DA45-8866-3258999E2452}"/>
              </a:ext>
            </a:extLst>
          </p:cNvPr>
          <p:cNvSpPr>
            <a:spLocks noGrp="1"/>
          </p:cNvSpPr>
          <p:nvPr>
            <p:ph type="body" sz="quarter" idx="3"/>
          </p:nvPr>
        </p:nvSpPr>
        <p:spPr/>
        <p:txBody>
          <a:bodyPr/>
          <a:lstStyle/>
          <a:p>
            <a:r>
              <a:rPr lang="en-US" dirty="0" err="1"/>
              <a:t>NaN</a:t>
            </a:r>
            <a:endParaRPr lang="en-US" dirty="0"/>
          </a:p>
        </p:txBody>
      </p:sp>
      <p:sp>
        <p:nvSpPr>
          <p:cNvPr id="14" name="Content Placeholder 13">
            <a:extLst>
              <a:ext uri="{FF2B5EF4-FFF2-40B4-BE49-F238E27FC236}">
                <a16:creationId xmlns:a16="http://schemas.microsoft.com/office/drawing/2014/main" id="{278CBD15-A4AD-A84E-AD9F-95CD1C992DD5}"/>
              </a:ext>
            </a:extLst>
          </p:cNvPr>
          <p:cNvSpPr>
            <a:spLocks noGrp="1"/>
          </p:cNvSpPr>
          <p:nvPr>
            <p:ph sz="quarter" idx="4"/>
          </p:nvPr>
        </p:nvSpPr>
        <p:spPr/>
        <p:txBody>
          <a:bodyPr/>
          <a:lstStyle/>
          <a:p>
            <a:r>
              <a:rPr lang="en-US" dirty="0"/>
              <a:t>Not-a-Number</a:t>
            </a:r>
            <a:endParaRPr lang="en-US" dirty="0">
              <a:cs typeface="Arial" panose="020B0604020202020204" pitchFamily="34" charset="0"/>
            </a:endParaRPr>
          </a:p>
          <a:p>
            <a:r>
              <a:rPr lang="en-US" dirty="0">
                <a:cs typeface="Arial" panose="020B0604020202020204" pitchFamily="34" charset="0"/>
              </a:rPr>
              <a:t>No numeric value can be determined</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15" name="Text Placeholder 14">
            <a:extLst>
              <a:ext uri="{FF2B5EF4-FFF2-40B4-BE49-F238E27FC236}">
                <a16:creationId xmlns:a16="http://schemas.microsoft.com/office/drawing/2014/main" id="{DC1A37C5-39B5-364F-BB91-4FCE4185C196}"/>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26D86104-0496-5048-BC73-3E91C3FC9033}"/>
              </a:ext>
            </a:extLst>
          </p:cNvPr>
          <p:cNvPicPr>
            <a:picLocks noChangeAspect="1"/>
          </p:cNvPicPr>
          <p:nvPr/>
        </p:nvPicPr>
        <p:blipFill>
          <a:blip r:embed="rId3"/>
          <a:stretch>
            <a:fillRect/>
          </a:stretch>
        </p:blipFill>
        <p:spPr>
          <a:xfrm>
            <a:off x="6145696" y="784660"/>
            <a:ext cx="5406886" cy="778733"/>
          </a:xfrm>
          <a:prstGeom prst="rect">
            <a:avLst/>
          </a:prstGeom>
        </p:spPr>
      </p:pic>
    </p:spTree>
    <p:extLst>
      <p:ext uri="{BB962C8B-B14F-4D97-AF65-F5344CB8AC3E}">
        <p14:creationId xmlns:p14="http://schemas.microsoft.com/office/powerpoint/2010/main" val="361911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4">
                                            <p:txEl>
                                              <p:pRg st="0" end="0"/>
                                            </p:txEl>
                                          </p:spTgt>
                                        </p:tgtEl>
                                        <p:attrNameLst>
                                          <p:attrName>style.visibility</p:attrName>
                                        </p:attrNameLst>
                                      </p:cBhvr>
                                      <p:to>
                                        <p:strVal val="visible"/>
                                      </p:to>
                                    </p:set>
                                    <p:animEffect transition="in" filter="dissolve">
                                      <p:cBhvr>
                                        <p:cTn id="10" dur="500"/>
                                        <p:tgtEl>
                                          <p:spTgt spid="14">
                                            <p:txEl>
                                              <p:pRg st="0" end="0"/>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4">
                                            <p:txEl>
                                              <p:pRg st="1" end="1"/>
                                            </p:txEl>
                                          </p:spTgt>
                                        </p:tgtEl>
                                        <p:attrNameLst>
                                          <p:attrName>style.visibility</p:attrName>
                                        </p:attrNameLst>
                                      </p:cBhvr>
                                      <p:to>
                                        <p:strVal val="visible"/>
                                      </p:to>
                                    </p:set>
                                    <p:animEffect transition="in" filter="dissolve">
                                      <p:cBhvr>
                                        <p:cTn id="13" dur="500"/>
                                        <p:tgtEl>
                                          <p:spTgt spid="14">
                                            <p:txEl>
                                              <p:pRg st="1" end="1"/>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4">
                                            <p:txEl>
                                              <p:pRg st="3" end="3"/>
                                            </p:txEl>
                                          </p:spTgt>
                                        </p:tgtEl>
                                        <p:attrNameLst>
                                          <p:attrName>style.visibility</p:attrName>
                                        </p:attrNameLst>
                                      </p:cBhvr>
                                      <p:to>
                                        <p:strVal val="visible"/>
                                      </p:to>
                                    </p:set>
                                    <p:animEffect transition="in" filter="dissolve">
                                      <p:cBhvr>
                                        <p:cTn id="16" dur="500"/>
                                        <p:tgtEl>
                                          <p:spTgt spid="1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4">
                                            <p:txEl>
                                              <p:pRg st="4" end="4"/>
                                            </p:txEl>
                                          </p:spTgt>
                                        </p:tgtEl>
                                        <p:attrNameLst>
                                          <p:attrName>style.visibility</p:attrName>
                                        </p:attrNameLst>
                                      </p:cBhvr>
                                      <p:to>
                                        <p:strVal val="visible"/>
                                      </p:to>
                                    </p:set>
                                    <p:animEffect transition="in" filter="dissolve">
                                      <p:cBhvr>
                                        <p:cTn id="19" dur="5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uiExpand="1" build="allAtOnce"/>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43ADC8-206B-6046-9FC8-4637C53F4145}"/>
              </a:ext>
            </a:extLst>
          </p:cNvPr>
          <p:cNvSpPr>
            <a:spLocks noGrp="1"/>
          </p:cNvSpPr>
          <p:nvPr>
            <p:ph type="title"/>
          </p:nvPr>
        </p:nvSpPr>
        <p:spPr/>
        <p:txBody>
          <a:bodyPr/>
          <a:lstStyle/>
          <a:p>
            <a:r>
              <a:rPr lang="en-US" dirty="0"/>
              <a:t>Floating Point Number Line</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B97C2551-B51E-1143-A6BC-AA2FB6BF9DB4}"/>
              </a:ext>
            </a:extLst>
          </p:cNvPr>
          <p:cNvGrpSpPr/>
          <p:nvPr/>
        </p:nvGrpSpPr>
        <p:grpSpPr>
          <a:xfrm>
            <a:off x="1828800" y="1854200"/>
            <a:ext cx="8534400" cy="685800"/>
            <a:chOff x="952500" y="1981200"/>
            <a:chExt cx="8534400" cy="685800"/>
          </a:xfrm>
        </p:grpSpPr>
        <p:sp>
          <p:nvSpPr>
            <p:cNvPr id="12" name="Rectangle 11">
              <a:extLst>
                <a:ext uri="{FF2B5EF4-FFF2-40B4-BE49-F238E27FC236}">
                  <a16:creationId xmlns:a16="http://schemas.microsoft.com/office/drawing/2014/main" id="{7F461633-BC5A-8C47-8F21-97DC2B4FD80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3" name="Rectangle 12">
              <a:extLst>
                <a:ext uri="{FF2B5EF4-FFF2-40B4-BE49-F238E27FC236}">
                  <a16:creationId xmlns:a16="http://schemas.microsoft.com/office/drawing/2014/main" id="{5D156467-4DBA-044B-B73A-FD3ECCC6CCC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4" name="Rectangle 13">
              <a:extLst>
                <a:ext uri="{FF2B5EF4-FFF2-40B4-BE49-F238E27FC236}">
                  <a16:creationId xmlns:a16="http://schemas.microsoft.com/office/drawing/2014/main" id="{305190BC-CFBF-1B41-82F8-FF3D18B9BA6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cxnSp>
        <p:nvCxnSpPr>
          <p:cNvPr id="16" name="Straight Connector 15">
            <a:extLst>
              <a:ext uri="{FF2B5EF4-FFF2-40B4-BE49-F238E27FC236}">
                <a16:creationId xmlns:a16="http://schemas.microsoft.com/office/drawing/2014/main" id="{B2EF55CB-2BE3-9B4F-8ECD-9F3813FB0C2A}"/>
              </a:ext>
            </a:extLst>
          </p:cNvPr>
          <p:cNvCxnSpPr/>
          <p:nvPr/>
        </p:nvCxnSpPr>
        <p:spPr>
          <a:xfrm>
            <a:off x="1669774" y="4194313"/>
            <a:ext cx="8852452" cy="0"/>
          </a:xfrm>
          <a:prstGeom prst="line">
            <a:avLst/>
          </a:prstGeom>
          <a:ln w="76200">
            <a:solidFill>
              <a:srgbClr val="002060"/>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B9DD219-BA64-E041-B60D-A4F4EACCB94B}"/>
              </a:ext>
            </a:extLst>
          </p:cNvPr>
          <p:cNvCxnSpPr/>
          <p:nvPr/>
        </p:nvCxnSpPr>
        <p:spPr>
          <a:xfrm>
            <a:off x="6109252"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9DE3C1A-74B7-8D48-A5A3-F828D5291731}"/>
              </a:ext>
            </a:extLst>
          </p:cNvPr>
          <p:cNvCxnSpPr/>
          <p:nvPr/>
        </p:nvCxnSpPr>
        <p:spPr>
          <a:xfrm>
            <a:off x="641073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CC715A-8571-8241-AAB7-E11755DCF7D2}"/>
              </a:ext>
            </a:extLst>
          </p:cNvPr>
          <p:cNvCxnSpPr/>
          <p:nvPr/>
        </p:nvCxnSpPr>
        <p:spPr>
          <a:xfrm>
            <a:off x="5787887"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9C635BB-84A0-7846-A5C6-FE7A7CD96E78}"/>
              </a:ext>
            </a:extLst>
          </p:cNvPr>
          <p:cNvCxnSpPr/>
          <p:nvPr/>
        </p:nvCxnSpPr>
        <p:spPr>
          <a:xfrm>
            <a:off x="769689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84BA68A-910B-BB42-87D0-9DF61A51A089}"/>
              </a:ext>
            </a:extLst>
          </p:cNvPr>
          <p:cNvCxnSpPr/>
          <p:nvPr/>
        </p:nvCxnSpPr>
        <p:spPr>
          <a:xfrm>
            <a:off x="4472253"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2B57F8-41D1-4A4F-8285-9DE7A0CCDFC0}"/>
              </a:ext>
            </a:extLst>
          </p:cNvPr>
          <p:cNvCxnSpPr/>
          <p:nvPr/>
        </p:nvCxnSpPr>
        <p:spPr>
          <a:xfrm>
            <a:off x="9826487" y="4000500"/>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67027F-87A0-964C-AC36-CA65C45B6B4C}"/>
              </a:ext>
            </a:extLst>
          </p:cNvPr>
          <p:cNvCxnSpPr/>
          <p:nvPr/>
        </p:nvCxnSpPr>
        <p:spPr>
          <a:xfrm>
            <a:off x="2514600"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6D33193F-FE39-FF41-A676-1B1C9FFB7E8D}"/>
              </a:ext>
            </a:extLst>
          </p:cNvPr>
          <p:cNvSpPr txBox="1"/>
          <p:nvPr/>
        </p:nvSpPr>
        <p:spPr>
          <a:xfrm>
            <a:off x="5758043" y="3715651"/>
            <a:ext cx="372218" cy="369332"/>
          </a:xfrm>
          <a:prstGeom prst="rect">
            <a:avLst/>
          </a:prstGeom>
          <a:noFill/>
        </p:spPr>
        <p:txBody>
          <a:bodyPr wrap="none" rtlCol="0">
            <a:spAutoFit/>
          </a:bodyPr>
          <a:lstStyle/>
          <a:p>
            <a:pPr algn="ctr"/>
            <a:r>
              <a:rPr lang="en-US" dirty="0"/>
              <a:t>-0</a:t>
            </a:r>
          </a:p>
        </p:txBody>
      </p:sp>
      <p:sp>
        <p:nvSpPr>
          <p:cNvPr id="30" name="TextBox 29">
            <a:extLst>
              <a:ext uri="{FF2B5EF4-FFF2-40B4-BE49-F238E27FC236}">
                <a16:creationId xmlns:a16="http://schemas.microsoft.com/office/drawing/2014/main" id="{7371C424-6BB3-C844-BC1F-F8881A73675F}"/>
              </a:ext>
            </a:extLst>
          </p:cNvPr>
          <p:cNvSpPr txBox="1"/>
          <p:nvPr/>
        </p:nvSpPr>
        <p:spPr>
          <a:xfrm>
            <a:off x="6023284" y="3715651"/>
            <a:ext cx="417102" cy="369332"/>
          </a:xfrm>
          <a:prstGeom prst="rect">
            <a:avLst/>
          </a:prstGeom>
          <a:noFill/>
        </p:spPr>
        <p:txBody>
          <a:bodyPr wrap="none" rtlCol="0">
            <a:spAutoFit/>
          </a:bodyPr>
          <a:lstStyle/>
          <a:p>
            <a:pPr algn="ctr"/>
            <a:r>
              <a:rPr lang="en-US" dirty="0"/>
              <a:t>+0</a:t>
            </a:r>
          </a:p>
        </p:txBody>
      </p:sp>
      <p:sp>
        <p:nvSpPr>
          <p:cNvPr id="31" name="TextBox 30">
            <a:extLst>
              <a:ext uri="{FF2B5EF4-FFF2-40B4-BE49-F238E27FC236}">
                <a16:creationId xmlns:a16="http://schemas.microsoft.com/office/drawing/2014/main" id="{8E7DFDBD-8445-E64D-BD74-D56E40B7170F}"/>
              </a:ext>
            </a:extLst>
          </p:cNvPr>
          <p:cNvSpPr txBox="1"/>
          <p:nvPr/>
        </p:nvSpPr>
        <p:spPr>
          <a:xfrm>
            <a:off x="4472253" y="3715651"/>
            <a:ext cx="1260281" cy="369332"/>
          </a:xfrm>
          <a:prstGeom prst="rect">
            <a:avLst/>
          </a:prstGeom>
          <a:noFill/>
        </p:spPr>
        <p:txBody>
          <a:bodyPr wrap="none" rtlCol="0">
            <a:spAutoFit/>
          </a:bodyPr>
          <a:lstStyle/>
          <a:p>
            <a:pPr algn="ctr"/>
            <a:r>
              <a:rPr lang="en-US" dirty="0"/>
              <a:t>-subnormal</a:t>
            </a:r>
          </a:p>
        </p:txBody>
      </p:sp>
      <p:sp>
        <p:nvSpPr>
          <p:cNvPr id="32" name="TextBox 31">
            <a:extLst>
              <a:ext uri="{FF2B5EF4-FFF2-40B4-BE49-F238E27FC236}">
                <a16:creationId xmlns:a16="http://schemas.microsoft.com/office/drawing/2014/main" id="{A38F2570-7117-B14C-B2BD-BEED114C4436}"/>
              </a:ext>
            </a:extLst>
          </p:cNvPr>
          <p:cNvSpPr txBox="1"/>
          <p:nvPr/>
        </p:nvSpPr>
        <p:spPr>
          <a:xfrm>
            <a:off x="6391734" y="3711200"/>
            <a:ext cx="1305165" cy="369332"/>
          </a:xfrm>
          <a:prstGeom prst="rect">
            <a:avLst/>
          </a:prstGeom>
          <a:noFill/>
        </p:spPr>
        <p:txBody>
          <a:bodyPr wrap="none" rtlCol="0">
            <a:spAutoFit/>
          </a:bodyPr>
          <a:lstStyle/>
          <a:p>
            <a:pPr algn="ctr"/>
            <a:r>
              <a:rPr lang="en-US" dirty="0"/>
              <a:t>+subnormal</a:t>
            </a:r>
          </a:p>
        </p:txBody>
      </p:sp>
      <p:sp>
        <p:nvSpPr>
          <p:cNvPr id="33" name="TextBox 32">
            <a:extLst>
              <a:ext uri="{FF2B5EF4-FFF2-40B4-BE49-F238E27FC236}">
                <a16:creationId xmlns:a16="http://schemas.microsoft.com/office/drawing/2014/main" id="{0A184BDF-67C5-2245-942E-1B2135117700}"/>
              </a:ext>
            </a:extLst>
          </p:cNvPr>
          <p:cNvSpPr txBox="1"/>
          <p:nvPr/>
        </p:nvSpPr>
        <p:spPr>
          <a:xfrm>
            <a:off x="2956600" y="3711200"/>
            <a:ext cx="926856" cy="369332"/>
          </a:xfrm>
          <a:prstGeom prst="rect">
            <a:avLst/>
          </a:prstGeom>
          <a:noFill/>
        </p:spPr>
        <p:txBody>
          <a:bodyPr wrap="none" rtlCol="0">
            <a:spAutoFit/>
          </a:bodyPr>
          <a:lstStyle/>
          <a:p>
            <a:pPr algn="ctr"/>
            <a:r>
              <a:rPr lang="en-US" dirty="0"/>
              <a:t>-normal</a:t>
            </a:r>
          </a:p>
        </p:txBody>
      </p:sp>
      <p:sp>
        <p:nvSpPr>
          <p:cNvPr id="34" name="TextBox 33">
            <a:extLst>
              <a:ext uri="{FF2B5EF4-FFF2-40B4-BE49-F238E27FC236}">
                <a16:creationId xmlns:a16="http://schemas.microsoft.com/office/drawing/2014/main" id="{2FA13DD2-D00C-9845-93C3-E82CD7507B0D}"/>
              </a:ext>
            </a:extLst>
          </p:cNvPr>
          <p:cNvSpPr txBox="1"/>
          <p:nvPr/>
        </p:nvSpPr>
        <p:spPr>
          <a:xfrm>
            <a:off x="8214432" y="3711200"/>
            <a:ext cx="971741" cy="369332"/>
          </a:xfrm>
          <a:prstGeom prst="rect">
            <a:avLst/>
          </a:prstGeom>
          <a:noFill/>
        </p:spPr>
        <p:txBody>
          <a:bodyPr wrap="none" rtlCol="0">
            <a:spAutoFit/>
          </a:bodyPr>
          <a:lstStyle/>
          <a:p>
            <a:pPr algn="ctr"/>
            <a:r>
              <a:rPr lang="en-US" dirty="0"/>
              <a:t>+normal</a:t>
            </a:r>
          </a:p>
        </p:txBody>
      </p:sp>
      <p:sp>
        <p:nvSpPr>
          <p:cNvPr id="35" name="TextBox 34">
            <a:extLst>
              <a:ext uri="{FF2B5EF4-FFF2-40B4-BE49-F238E27FC236}">
                <a16:creationId xmlns:a16="http://schemas.microsoft.com/office/drawing/2014/main" id="{D033C1C8-6E2B-804F-8339-2ADDF3555B55}"/>
              </a:ext>
            </a:extLst>
          </p:cNvPr>
          <p:cNvSpPr txBox="1"/>
          <p:nvPr/>
        </p:nvSpPr>
        <p:spPr>
          <a:xfrm>
            <a:off x="2047310" y="3711200"/>
            <a:ext cx="452368" cy="369332"/>
          </a:xfrm>
          <a:prstGeom prst="rect">
            <a:avLst/>
          </a:prstGeom>
          <a:noFill/>
        </p:spPr>
        <p:txBody>
          <a:bodyPr wrap="none" rtlCol="0">
            <a:spAutoFit/>
          </a:bodyPr>
          <a:lstStyle/>
          <a:p>
            <a:pPr algn="ctr"/>
            <a:r>
              <a:rPr lang="en-US" dirty="0"/>
              <a:t>-∞</a:t>
            </a:r>
          </a:p>
        </p:txBody>
      </p:sp>
      <p:sp>
        <p:nvSpPr>
          <p:cNvPr id="36" name="TextBox 35">
            <a:extLst>
              <a:ext uri="{FF2B5EF4-FFF2-40B4-BE49-F238E27FC236}">
                <a16:creationId xmlns:a16="http://schemas.microsoft.com/office/drawing/2014/main" id="{55573C8D-E2C2-1940-BDEF-D2BB9E1BC68C}"/>
              </a:ext>
            </a:extLst>
          </p:cNvPr>
          <p:cNvSpPr txBox="1"/>
          <p:nvPr/>
        </p:nvSpPr>
        <p:spPr>
          <a:xfrm>
            <a:off x="9804045" y="3709753"/>
            <a:ext cx="497252" cy="369332"/>
          </a:xfrm>
          <a:prstGeom prst="rect">
            <a:avLst/>
          </a:prstGeom>
          <a:noFill/>
        </p:spPr>
        <p:txBody>
          <a:bodyPr wrap="none" rtlCol="0">
            <a:spAutoFit/>
          </a:bodyPr>
          <a:lstStyle/>
          <a:p>
            <a:pPr algn="ctr"/>
            <a:r>
              <a:rPr lang="en-US" dirty="0"/>
              <a:t>+∞</a:t>
            </a:r>
          </a:p>
        </p:txBody>
      </p:sp>
      <p:sp>
        <p:nvSpPr>
          <p:cNvPr id="37" name="TextBox 36">
            <a:extLst>
              <a:ext uri="{FF2B5EF4-FFF2-40B4-BE49-F238E27FC236}">
                <a16:creationId xmlns:a16="http://schemas.microsoft.com/office/drawing/2014/main" id="{BDDEDAAE-D45E-A547-94C5-185A4DB41AE7}"/>
              </a:ext>
            </a:extLst>
          </p:cNvPr>
          <p:cNvSpPr txBox="1"/>
          <p:nvPr/>
        </p:nvSpPr>
        <p:spPr>
          <a:xfrm>
            <a:off x="5793791" y="5138106"/>
            <a:ext cx="593432" cy="369332"/>
          </a:xfrm>
          <a:prstGeom prst="rect">
            <a:avLst/>
          </a:prstGeom>
          <a:noFill/>
        </p:spPr>
        <p:txBody>
          <a:bodyPr wrap="none" rtlCol="0">
            <a:spAutoFit/>
          </a:bodyPr>
          <a:lstStyle/>
          <a:p>
            <a:pPr algn="ctr"/>
            <a:r>
              <a:rPr lang="en-US" dirty="0" err="1"/>
              <a:t>NaN</a:t>
            </a:r>
            <a:endParaRPr lang="en-US" dirty="0"/>
          </a:p>
        </p:txBody>
      </p:sp>
      <p:sp>
        <p:nvSpPr>
          <p:cNvPr id="38" name="Rounded Rectangular Callout 37">
            <a:extLst>
              <a:ext uri="{FF2B5EF4-FFF2-40B4-BE49-F238E27FC236}">
                <a16:creationId xmlns:a16="http://schemas.microsoft.com/office/drawing/2014/main" id="{627C298D-2A91-C849-8C53-B2BD004F0B76}"/>
              </a:ext>
            </a:extLst>
          </p:cNvPr>
          <p:cNvSpPr/>
          <p:nvPr/>
        </p:nvSpPr>
        <p:spPr>
          <a:xfrm>
            <a:off x="7271017" y="5322772"/>
            <a:ext cx="3406921" cy="1439334"/>
          </a:xfrm>
          <a:prstGeom prst="wedgeRoundRectCallout">
            <a:avLst>
              <a:gd name="adj1" fmla="val 21397"/>
              <a:gd name="adj2" fmla="val -12486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Greatest non-infinite magnitude limited by #bits for </a:t>
            </a:r>
            <a:r>
              <a:rPr lang="en-US" sz="2800" dirty="0" err="1">
                <a:solidFill>
                  <a:srgbClr val="FFFF00"/>
                </a:solidFill>
              </a:rPr>
              <a:t>exp</a:t>
            </a:r>
            <a:endParaRPr lang="en-US" sz="2800" dirty="0">
              <a:solidFill>
                <a:srgbClr val="FFFF00"/>
              </a:solidFill>
            </a:endParaRPr>
          </a:p>
        </p:txBody>
      </p:sp>
      <p:sp>
        <p:nvSpPr>
          <p:cNvPr id="39" name="Rounded Rectangular Callout 38">
            <a:extLst>
              <a:ext uri="{FF2B5EF4-FFF2-40B4-BE49-F238E27FC236}">
                <a16:creationId xmlns:a16="http://schemas.microsoft.com/office/drawing/2014/main" id="{98AE5701-1C17-5D4B-A492-5730B7D19694}"/>
              </a:ext>
            </a:extLst>
          </p:cNvPr>
          <p:cNvSpPr/>
          <p:nvPr/>
        </p:nvSpPr>
        <p:spPr>
          <a:xfrm>
            <a:off x="1828800" y="5297924"/>
            <a:ext cx="3406921" cy="1439334"/>
          </a:xfrm>
          <a:prstGeom prst="wedgeRoundRectCallout">
            <a:avLst>
              <a:gd name="adj1" fmla="val 62553"/>
              <a:gd name="adj2" fmla="val -12271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Least non-zero magnitude limited by #bits for </a:t>
            </a:r>
            <a:r>
              <a:rPr lang="en-US" sz="2800" dirty="0" err="1">
                <a:solidFill>
                  <a:srgbClr val="FFFF00"/>
                </a:solidFill>
              </a:rPr>
              <a:t>frac</a:t>
            </a:r>
            <a:endParaRPr lang="en-US" sz="2800" dirty="0">
              <a:solidFill>
                <a:srgbClr val="FFFF00"/>
              </a:solidFill>
            </a:endParaRPr>
          </a:p>
        </p:txBody>
      </p:sp>
      <p:sp>
        <p:nvSpPr>
          <p:cNvPr id="40" name="Rounded Rectangular Callout 39">
            <a:extLst>
              <a:ext uri="{FF2B5EF4-FFF2-40B4-BE49-F238E27FC236}">
                <a16:creationId xmlns:a16="http://schemas.microsoft.com/office/drawing/2014/main" id="{FA0EFB8A-6023-BD4D-89FA-8D3D44DC4BE3}"/>
              </a:ext>
            </a:extLst>
          </p:cNvPr>
          <p:cNvSpPr/>
          <p:nvPr/>
        </p:nvSpPr>
        <p:spPr>
          <a:xfrm>
            <a:off x="4807511" y="2670456"/>
            <a:ext cx="3406921" cy="956079"/>
          </a:xfrm>
          <a:prstGeom prst="wedgeRoundRectCallout">
            <a:avLst>
              <a:gd name="adj1" fmla="val 61191"/>
              <a:gd name="adj2" fmla="val 749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Precision limited by #bits for </a:t>
            </a:r>
            <a:r>
              <a:rPr lang="en-US" sz="2800" dirty="0" err="1">
                <a:solidFill>
                  <a:srgbClr val="FFFF00"/>
                </a:solidFill>
              </a:rPr>
              <a:t>frac</a:t>
            </a:r>
            <a:endParaRPr lang="en-US" sz="2800" dirty="0">
              <a:solidFill>
                <a:srgbClr val="FFFF00"/>
              </a:solidFill>
            </a:endParaRPr>
          </a:p>
        </p:txBody>
      </p:sp>
      <p:sp>
        <p:nvSpPr>
          <p:cNvPr id="41" name="Rounded Rectangular Callout 40">
            <a:extLst>
              <a:ext uri="{FF2B5EF4-FFF2-40B4-BE49-F238E27FC236}">
                <a16:creationId xmlns:a16="http://schemas.microsoft.com/office/drawing/2014/main" id="{03B5296A-EE34-0142-87AD-23121BAB628C}"/>
              </a:ext>
            </a:extLst>
          </p:cNvPr>
          <p:cNvSpPr/>
          <p:nvPr/>
        </p:nvSpPr>
        <p:spPr>
          <a:xfrm>
            <a:off x="270016" y="2670456"/>
            <a:ext cx="3698928" cy="956079"/>
          </a:xfrm>
          <a:prstGeom prst="wedgeRoundRectCallout">
            <a:avLst>
              <a:gd name="adj1" fmla="val 79411"/>
              <a:gd name="adj2" fmla="val 7193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Reduced precision as value approaches zero</a:t>
            </a:r>
          </a:p>
        </p:txBody>
      </p:sp>
    </p:spTree>
    <p:extLst>
      <p:ext uri="{BB962C8B-B14F-4D97-AF65-F5344CB8AC3E}">
        <p14:creationId xmlns:p14="http://schemas.microsoft.com/office/powerpoint/2010/main" val="687531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vertical)">
                                      <p:cBhvr>
                                        <p:cTn id="7" dur="500"/>
                                        <p:tgtEl>
                                          <p:spTgt spid="33"/>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randombar(vertical)">
                                      <p:cBhvr>
                                        <p:cTn id="10" dur="500"/>
                                        <p:tgtEl>
                                          <p:spTgt spid="34"/>
                                        </p:tgtEl>
                                      </p:cBhvr>
                                    </p:animEffect>
                                  </p:childTnLst>
                                </p:cTn>
                              </p:par>
                            </p:childTnLst>
                          </p:cTn>
                        </p:par>
                        <p:par>
                          <p:cTn id="11" fill="hold">
                            <p:stCondLst>
                              <p:cond delay="500"/>
                            </p:stCondLst>
                            <p:childTnLst>
                              <p:par>
                                <p:cTn id="12" presetID="14" presetClass="entr" presetSubtype="5" fill="hold" grpId="1" nodeType="after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randombar(vertical)">
                                      <p:cBhvr>
                                        <p:cTn id="14" dur="500"/>
                                        <p:tgtEl>
                                          <p:spTgt spid="40"/>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5" fill="hold" grpId="1" nodeType="click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randombar(vertical)">
                                      <p:cBhvr>
                                        <p:cTn id="19" dur="500"/>
                                        <p:tgtEl>
                                          <p:spTgt spid="38"/>
                                        </p:tgtEl>
                                      </p:cBhvr>
                                    </p:animEffect>
                                  </p:childTnLst>
                                </p:cTn>
                              </p:par>
                              <p:par>
                                <p:cTn id="20" presetID="14" presetClass="entr" presetSubtype="5" fill="hold" grpId="0" nodeType="withEffect">
                                  <p:stCondLst>
                                    <p:cond delay="1000"/>
                                  </p:stCondLst>
                                  <p:childTnLst>
                                    <p:set>
                                      <p:cBhvr>
                                        <p:cTn id="21" dur="1" fill="hold">
                                          <p:stCondLst>
                                            <p:cond delay="0"/>
                                          </p:stCondLst>
                                        </p:cTn>
                                        <p:tgtEl>
                                          <p:spTgt spid="35"/>
                                        </p:tgtEl>
                                        <p:attrNameLst>
                                          <p:attrName>style.visibility</p:attrName>
                                        </p:attrNameLst>
                                      </p:cBhvr>
                                      <p:to>
                                        <p:strVal val="visible"/>
                                      </p:to>
                                    </p:set>
                                    <p:animEffect transition="in" filter="randombar(vertical)">
                                      <p:cBhvr>
                                        <p:cTn id="22" dur="500"/>
                                        <p:tgtEl>
                                          <p:spTgt spid="35"/>
                                        </p:tgtEl>
                                      </p:cBhvr>
                                    </p:animEffect>
                                  </p:childTnLst>
                                </p:cTn>
                              </p:par>
                              <p:par>
                                <p:cTn id="23" presetID="14" presetClass="entr" presetSubtype="5" fill="hold" grpId="0" nodeType="withEffect">
                                  <p:stCondLst>
                                    <p:cond delay="1000"/>
                                  </p:stCondLst>
                                  <p:childTnLst>
                                    <p:set>
                                      <p:cBhvr>
                                        <p:cTn id="24" dur="1" fill="hold">
                                          <p:stCondLst>
                                            <p:cond delay="0"/>
                                          </p:stCondLst>
                                        </p:cTn>
                                        <p:tgtEl>
                                          <p:spTgt spid="36"/>
                                        </p:tgtEl>
                                        <p:attrNameLst>
                                          <p:attrName>style.visibility</p:attrName>
                                        </p:attrNameLst>
                                      </p:cBhvr>
                                      <p:to>
                                        <p:strVal val="visible"/>
                                      </p:to>
                                    </p:set>
                                    <p:animEffect transition="in" filter="randombar(vertical)">
                                      <p:cBhvr>
                                        <p:cTn id="25" dur="500"/>
                                        <p:tgtEl>
                                          <p:spTgt spid="36"/>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5"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randombar(vertical)">
                                      <p:cBhvr>
                                        <p:cTn id="30" dur="500"/>
                                        <p:tgtEl>
                                          <p:spTgt spid="31"/>
                                        </p:tgtEl>
                                      </p:cBhvr>
                                    </p:animEffect>
                                  </p:childTnLst>
                                </p:cTn>
                              </p:par>
                              <p:par>
                                <p:cTn id="31" presetID="14" presetClass="entr" presetSubtype="5"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randombar(vertical)">
                                      <p:cBhvr>
                                        <p:cTn id="33" dur="500"/>
                                        <p:tgtEl>
                                          <p:spTgt spid="32"/>
                                        </p:tgtEl>
                                      </p:cBhvr>
                                    </p:animEffect>
                                  </p:childTnLst>
                                </p:cTn>
                              </p:par>
                            </p:childTnLst>
                          </p:cTn>
                        </p:par>
                        <p:par>
                          <p:cTn id="34" fill="hold">
                            <p:stCondLst>
                              <p:cond delay="500"/>
                            </p:stCondLst>
                            <p:childTnLst>
                              <p:par>
                                <p:cTn id="35" presetID="14" presetClass="entr" presetSubtype="5" fill="hold" grpId="0" nodeType="after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randombar(vertical)">
                                      <p:cBhvr>
                                        <p:cTn id="37" dur="500"/>
                                        <p:tgtEl>
                                          <p:spTgt spid="41"/>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5" fill="hold" grpId="1" nodeType="click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randombar(vertical)">
                                      <p:cBhvr>
                                        <p:cTn id="42" dur="500"/>
                                        <p:tgtEl>
                                          <p:spTgt spid="39"/>
                                        </p:tgtEl>
                                      </p:cBhvr>
                                    </p:animEffect>
                                  </p:childTnLst>
                                </p:cTn>
                              </p:par>
                              <p:par>
                                <p:cTn id="43" presetID="14" presetClass="entr" presetSubtype="5" fill="hold" grpId="0" nodeType="withEffect">
                                  <p:stCondLst>
                                    <p:cond delay="1000"/>
                                  </p:stCondLst>
                                  <p:childTnLst>
                                    <p:set>
                                      <p:cBhvr>
                                        <p:cTn id="44" dur="1" fill="hold">
                                          <p:stCondLst>
                                            <p:cond delay="0"/>
                                          </p:stCondLst>
                                        </p:cTn>
                                        <p:tgtEl>
                                          <p:spTgt spid="29"/>
                                        </p:tgtEl>
                                        <p:attrNameLst>
                                          <p:attrName>style.visibility</p:attrName>
                                        </p:attrNameLst>
                                      </p:cBhvr>
                                      <p:to>
                                        <p:strVal val="visible"/>
                                      </p:to>
                                    </p:set>
                                    <p:animEffect transition="in" filter="randombar(vertical)">
                                      <p:cBhvr>
                                        <p:cTn id="45" dur="500"/>
                                        <p:tgtEl>
                                          <p:spTgt spid="29"/>
                                        </p:tgtEl>
                                      </p:cBhvr>
                                    </p:animEffect>
                                  </p:childTnLst>
                                </p:cTn>
                              </p:par>
                              <p:par>
                                <p:cTn id="46" presetID="14" presetClass="entr" presetSubtype="5" fill="hold" grpId="0" nodeType="withEffect">
                                  <p:stCondLst>
                                    <p:cond delay="1000"/>
                                  </p:stCondLst>
                                  <p:childTnLst>
                                    <p:set>
                                      <p:cBhvr>
                                        <p:cTn id="47" dur="1" fill="hold">
                                          <p:stCondLst>
                                            <p:cond delay="0"/>
                                          </p:stCondLst>
                                        </p:cTn>
                                        <p:tgtEl>
                                          <p:spTgt spid="30"/>
                                        </p:tgtEl>
                                        <p:attrNameLst>
                                          <p:attrName>style.visibility</p:attrName>
                                        </p:attrNameLst>
                                      </p:cBhvr>
                                      <p:to>
                                        <p:strVal val="visible"/>
                                      </p:to>
                                    </p:set>
                                    <p:animEffect transition="in" filter="randombar(vertical)">
                                      <p:cBhvr>
                                        <p:cTn id="48" dur="500"/>
                                        <p:tgtEl>
                                          <p:spTgt spid="30"/>
                                        </p:tgtEl>
                                      </p:cBhvr>
                                    </p:animEffect>
                                  </p:childTnLst>
                                </p:cTn>
                              </p:par>
                            </p:childTnLst>
                          </p:cTn>
                        </p:par>
                      </p:childTnLst>
                    </p:cTn>
                  </p:par>
                  <p:par>
                    <p:cTn id="49" fill="hold">
                      <p:stCondLst>
                        <p:cond delay="indefinite"/>
                      </p:stCondLst>
                      <p:childTnLst>
                        <p:par>
                          <p:cTn id="50" fill="hold">
                            <p:stCondLst>
                              <p:cond delay="0"/>
                            </p:stCondLst>
                            <p:childTnLst>
                              <p:par>
                                <p:cTn id="51" presetID="14" presetClass="entr" presetSubtype="5" fill="hold" grpId="0" nodeType="clickEffect">
                                  <p:stCondLst>
                                    <p:cond delay="0"/>
                                  </p:stCondLst>
                                  <p:childTnLst>
                                    <p:set>
                                      <p:cBhvr>
                                        <p:cTn id="52" dur="1" fill="hold">
                                          <p:stCondLst>
                                            <p:cond delay="0"/>
                                          </p:stCondLst>
                                        </p:cTn>
                                        <p:tgtEl>
                                          <p:spTgt spid="37"/>
                                        </p:tgtEl>
                                        <p:attrNameLst>
                                          <p:attrName>style.visibility</p:attrName>
                                        </p:attrNameLst>
                                      </p:cBhvr>
                                      <p:to>
                                        <p:strVal val="visible"/>
                                      </p:to>
                                    </p:set>
                                    <p:animEffect transition="in" filter="randombar(vertical)">
                                      <p:cBhvr>
                                        <p:cTn id="5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p:bldP spid="33" grpId="0"/>
      <p:bldP spid="34" grpId="0"/>
      <p:bldP spid="35" grpId="0"/>
      <p:bldP spid="36" grpId="0"/>
      <p:bldP spid="37" grpId="0"/>
      <p:bldP spid="38" grpId="1" animBg="1"/>
      <p:bldP spid="39" grpId="1" animBg="1"/>
      <p:bldP spid="40" grpId="1" animBg="1"/>
      <p:bldP spid="4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a:xfrm>
            <a:off x="593035" y="0"/>
            <a:ext cx="11005930" cy="1325563"/>
          </a:xfrm>
        </p:spPr>
        <p:txBody>
          <a:bodyPr/>
          <a:lstStyle/>
          <a:p>
            <a:r>
              <a:rPr lang="en-US" dirty="0"/>
              <a:t>Quarter Precision: Dynamic Range </a:t>
            </a:r>
            <a:r>
              <a:rPr lang="en-US" sz="2800" dirty="0"/>
              <a:t>(positive values only)</a:t>
            </a:r>
            <a:br>
              <a:rPr lang="en-US" sz="2800"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aphicFrame>
        <p:nvGraphicFramePr>
          <p:cNvPr id="13" name="Table 13">
            <a:extLst>
              <a:ext uri="{FF2B5EF4-FFF2-40B4-BE49-F238E27FC236}">
                <a16:creationId xmlns:a16="http://schemas.microsoft.com/office/drawing/2014/main" id="{9F08023D-1791-6D4A-BD1D-386266EB3977}"/>
              </a:ext>
            </a:extLst>
          </p:cNvPr>
          <p:cNvGraphicFramePr>
            <a:graphicFrameLocks noGrp="1"/>
          </p:cNvGraphicFramePr>
          <p:nvPr>
            <p:ph idx="1"/>
            <p:extLst>
              <p:ext uri="{D42A27DB-BD31-4B8C-83A1-F6EECF244321}">
                <p14:modId xmlns:p14="http://schemas.microsoft.com/office/powerpoint/2010/main" val="3930497468"/>
              </p:ext>
            </p:extLst>
          </p:nvPr>
        </p:nvGraphicFramePr>
        <p:xfrm>
          <a:off x="838200" y="603504"/>
          <a:ext cx="10515600" cy="6254496"/>
        </p:xfrm>
        <a:graphic>
          <a:graphicData uri="http://schemas.openxmlformats.org/drawingml/2006/table">
            <a:tbl>
              <a:tblPr firstRow="1" bandRow="1">
                <a:tableStyleId>{5C22544A-7EE6-4342-B048-85BDC9FD1C3A}</a:tableStyleId>
              </a:tblPr>
              <a:tblGrid>
                <a:gridCol w="1229139">
                  <a:extLst>
                    <a:ext uri="{9D8B030D-6E8A-4147-A177-3AD203B41FA5}">
                      <a16:colId xmlns:a16="http://schemas.microsoft.com/office/drawing/2014/main" val="2306719836"/>
                    </a:ext>
                  </a:extLst>
                </a:gridCol>
                <a:gridCol w="1659835">
                  <a:extLst>
                    <a:ext uri="{9D8B030D-6E8A-4147-A177-3AD203B41FA5}">
                      <a16:colId xmlns:a16="http://schemas.microsoft.com/office/drawing/2014/main" val="2374328439"/>
                    </a:ext>
                  </a:extLst>
                </a:gridCol>
                <a:gridCol w="1093304">
                  <a:extLst>
                    <a:ext uri="{9D8B030D-6E8A-4147-A177-3AD203B41FA5}">
                      <a16:colId xmlns:a16="http://schemas.microsoft.com/office/drawing/2014/main" val="1763523253"/>
                    </a:ext>
                  </a:extLst>
                </a:gridCol>
                <a:gridCol w="1938131">
                  <a:extLst>
                    <a:ext uri="{9D8B030D-6E8A-4147-A177-3AD203B41FA5}">
                      <a16:colId xmlns:a16="http://schemas.microsoft.com/office/drawing/2014/main" val="1498035212"/>
                    </a:ext>
                  </a:extLst>
                </a:gridCol>
                <a:gridCol w="4595191">
                  <a:extLst>
                    <a:ext uri="{9D8B030D-6E8A-4147-A177-3AD203B41FA5}">
                      <a16:colId xmlns:a16="http://schemas.microsoft.com/office/drawing/2014/main" val="1535277065"/>
                    </a:ext>
                  </a:extLst>
                </a:gridCol>
              </a:tblGrid>
              <a:tr h="274320">
                <a:tc>
                  <a:txBody>
                    <a:bodyPr/>
                    <a:lstStyle/>
                    <a:p>
                      <a:endParaRPr lang="en-US"/>
                    </a:p>
                  </a:txBody>
                  <a:tcPr marT="27432" marB="27432"/>
                </a:tc>
                <a:tc>
                  <a:txBody>
                    <a:bodyPr/>
                    <a:lstStyle/>
                    <a:p>
                      <a:r>
                        <a:rPr lang="en-US" i="1" dirty="0"/>
                        <a:t>S      E   fraction</a:t>
                      </a:r>
                    </a:p>
                  </a:txBody>
                  <a:tcPr marT="27432" marB="27432"/>
                </a:tc>
                <a:tc>
                  <a:txBody>
                    <a:bodyPr/>
                    <a:lstStyle/>
                    <a:p>
                      <a:r>
                        <a:rPr lang="en-US" i="1" dirty="0"/>
                        <a:t>exponent</a:t>
                      </a:r>
                    </a:p>
                  </a:txBody>
                  <a:tcPr marT="27432" marB="27432"/>
                </a:tc>
                <a:tc>
                  <a:txBody>
                    <a:bodyPr/>
                    <a:lstStyle/>
                    <a:p>
                      <a:pPr algn="ctr"/>
                      <a:r>
                        <a:rPr lang="en-US" dirty="0"/>
                        <a:t>Value</a:t>
                      </a:r>
                    </a:p>
                  </a:txBody>
                  <a:tcPr marT="27432" marB="27432"/>
                </a:tc>
                <a:tc>
                  <a:txBody>
                    <a:bodyPr/>
                    <a:lstStyle/>
                    <a:p>
                      <a:endParaRPr lang="en-US" dirty="0"/>
                    </a:p>
                  </a:txBody>
                  <a:tcPr marT="27432" marB="27432"/>
                </a:tc>
                <a:extLst>
                  <a:ext uri="{0D108BD9-81ED-4DB2-BD59-A6C34878D82A}">
                    <a16:rowId xmlns:a16="http://schemas.microsoft.com/office/drawing/2014/main" val="1770479818"/>
                  </a:ext>
                </a:extLst>
              </a:tr>
              <a:tr h="274320">
                <a:tc>
                  <a:txBody>
                    <a:bodyPr/>
                    <a:lstStyle/>
                    <a:p>
                      <a:r>
                        <a:rPr lang="en-US" dirty="0"/>
                        <a:t>Zero</a:t>
                      </a:r>
                    </a:p>
                  </a:txBody>
                  <a:tcPr marT="27432" marB="27432" anchor="ctr">
                    <a:solidFill>
                      <a:srgbClr val="FFC000"/>
                    </a:solidFill>
                  </a:tcPr>
                </a:tc>
                <a:tc>
                  <a:txBody>
                    <a:bodyPr/>
                    <a:lstStyle/>
                    <a:p>
                      <a:r>
                        <a:rPr lang="en-US" dirty="0">
                          <a:latin typeface="Lucida Console" panose="020B0609040504020204" pitchFamily="49" charset="0"/>
                        </a:rPr>
                        <a:t>0 0000 000</a:t>
                      </a:r>
                    </a:p>
                  </a:txBody>
                  <a:tcPr marT="27432" marB="27432">
                    <a:solidFill>
                      <a:srgbClr val="FFC000"/>
                    </a:solidFill>
                  </a:tcPr>
                </a:tc>
                <a:tc>
                  <a:txBody>
                    <a:bodyPr/>
                    <a:lstStyle/>
                    <a:p>
                      <a:pPr algn="ctr"/>
                      <a:r>
                        <a:rPr lang="en-US" dirty="0"/>
                        <a:t>-6</a:t>
                      </a:r>
                    </a:p>
                  </a:txBody>
                  <a:tcPr marT="27432" marB="27432">
                    <a:solidFill>
                      <a:srgbClr val="FFC000"/>
                    </a:solidFill>
                  </a:tcPr>
                </a:tc>
                <a:tc>
                  <a:txBody>
                    <a:bodyPr/>
                    <a:lstStyle/>
                    <a:p>
                      <a:r>
                        <a:rPr lang="en-US" dirty="0"/>
                        <a:t>0</a:t>
                      </a:r>
                    </a:p>
                  </a:txBody>
                  <a:tcPr marT="27432" marB="27432">
                    <a:solidFill>
                      <a:srgbClr val="FFC000"/>
                    </a:solidFill>
                  </a:tcPr>
                </a:tc>
                <a:tc>
                  <a:txBody>
                    <a:bodyPr/>
                    <a:lstStyle/>
                    <a:p>
                      <a:endParaRPr lang="en-US" dirty="0"/>
                    </a:p>
                  </a:txBody>
                  <a:tcPr marT="27432" marB="27432">
                    <a:solidFill>
                      <a:srgbClr val="FFC000"/>
                    </a:solidFill>
                  </a:tcPr>
                </a:tc>
                <a:extLst>
                  <a:ext uri="{0D108BD9-81ED-4DB2-BD59-A6C34878D82A}">
                    <a16:rowId xmlns:a16="http://schemas.microsoft.com/office/drawing/2014/main" val="1607397204"/>
                  </a:ext>
                </a:extLst>
              </a:tr>
              <a:tr h="274320">
                <a:tc rowSpan="5">
                  <a:txBody>
                    <a:bodyPr/>
                    <a:lstStyle/>
                    <a:p>
                      <a:r>
                        <a:rPr lang="en-US" dirty="0"/>
                        <a:t>Subnormal Numbers</a:t>
                      </a:r>
                    </a:p>
                  </a:txBody>
                  <a:tcPr marT="27432" marB="27432" anchor="ctr">
                    <a:solidFill>
                      <a:schemeClr val="accent2">
                        <a:lumMod val="20000"/>
                        <a:lumOff val="80000"/>
                      </a:schemeClr>
                    </a:solidFill>
                  </a:tcPr>
                </a:tc>
                <a:tc>
                  <a:txBody>
                    <a:bodyPr/>
                    <a:lstStyle/>
                    <a:p>
                      <a:r>
                        <a:rPr lang="en-US" dirty="0">
                          <a:latin typeface="Lucida Console" panose="020B0609040504020204" pitchFamily="49" charset="0"/>
                        </a:rPr>
                        <a:t>0 0000 001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r>
                        <a:rPr lang="en-US" dirty="0"/>
                        <a:t>0 1/8 x 2</a:t>
                      </a:r>
                      <a:r>
                        <a:rPr lang="en-US" baseline="30000" dirty="0"/>
                        <a:t>-6</a:t>
                      </a:r>
                      <a:r>
                        <a:rPr lang="en-US" baseline="0" dirty="0"/>
                        <a:t> = 1/512</a:t>
                      </a:r>
                      <a:endParaRPr lang="en-US" baseline="30000" dirty="0"/>
                    </a:p>
                  </a:txBody>
                  <a:tcPr marT="27432" marB="27432">
                    <a:solidFill>
                      <a:schemeClr val="accent2">
                        <a:lumMod val="20000"/>
                        <a:lumOff val="80000"/>
                      </a:schemeClr>
                    </a:solidFill>
                  </a:tcPr>
                </a:tc>
                <a:tc>
                  <a:txBody>
                    <a:bodyPr/>
                    <a:lstStyle/>
                    <a:p>
                      <a:r>
                        <a:rPr lang="en-US" dirty="0"/>
                        <a:t>least non-zero number</a:t>
                      </a:r>
                    </a:p>
                  </a:txBody>
                  <a:tcPr marT="27432" marB="27432">
                    <a:solidFill>
                      <a:schemeClr val="accent2">
                        <a:lumMod val="20000"/>
                        <a:lumOff val="80000"/>
                      </a:schemeClr>
                    </a:solidFill>
                  </a:tcPr>
                </a:tc>
                <a:extLst>
                  <a:ext uri="{0D108BD9-81ED-4DB2-BD59-A6C34878D82A}">
                    <a16:rowId xmlns:a16="http://schemas.microsoft.com/office/drawing/2014/main" val="3844649275"/>
                  </a:ext>
                </a:extLst>
              </a:tr>
              <a:tr h="274320">
                <a:tc vMerge="1">
                  <a:txBody>
                    <a:bodyPr/>
                    <a:lstStyle/>
                    <a:p>
                      <a:endParaRPr lang="en-US" dirty="0"/>
                    </a:p>
                  </a:txBody>
                  <a:tcPr/>
                </a:tc>
                <a:tc>
                  <a:txBody>
                    <a:bodyPr/>
                    <a:lstStyle/>
                    <a:p>
                      <a:r>
                        <a:rPr lang="en-US" dirty="0">
                          <a:latin typeface="Lucida Console" panose="020B0609040504020204" pitchFamily="49" charset="0"/>
                        </a:rPr>
                        <a:t>0 0000 010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2/8 x 2</a:t>
                      </a:r>
                      <a:r>
                        <a:rPr lang="en-US" baseline="30000" dirty="0"/>
                        <a:t>-6</a:t>
                      </a:r>
                      <a:r>
                        <a:rPr lang="en-US" baseline="0" dirty="0"/>
                        <a:t> = 2/256</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937403500"/>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2">
                        <a:lumMod val="20000"/>
                        <a:lumOff val="80000"/>
                      </a:schemeClr>
                    </a:solidFill>
                  </a:tcPr>
                </a:tc>
                <a:tc hMerge="1">
                  <a:txBody>
                    <a:bodyPr/>
                    <a:lstStyle/>
                    <a:p>
                      <a:pPr algn="ctr"/>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extLst>
                  <a:ext uri="{0D108BD9-81ED-4DB2-BD59-A6C34878D82A}">
                    <a16:rowId xmlns:a16="http://schemas.microsoft.com/office/drawing/2014/main" val="2439105351"/>
                  </a:ext>
                </a:extLst>
              </a:tr>
              <a:tr h="274320">
                <a:tc vMerge="1">
                  <a:txBody>
                    <a:bodyPr/>
                    <a:lstStyle/>
                    <a:p>
                      <a:endParaRPr lang="en-US" dirty="0"/>
                    </a:p>
                  </a:txBody>
                  <a:tcPr/>
                </a:tc>
                <a:tc>
                  <a:txBody>
                    <a:bodyPr/>
                    <a:lstStyle/>
                    <a:p>
                      <a:r>
                        <a:rPr lang="en-US" dirty="0">
                          <a:latin typeface="Lucida Console" panose="020B0609040504020204" pitchFamily="49" charset="0"/>
                        </a:rPr>
                        <a:t>0 0000 110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6/8 x 2</a:t>
                      </a:r>
                      <a:r>
                        <a:rPr lang="en-US" baseline="30000" dirty="0"/>
                        <a:t>-6</a:t>
                      </a:r>
                      <a:r>
                        <a:rPr lang="en-US" baseline="0" dirty="0"/>
                        <a:t> = 6/512</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345155147"/>
                  </a:ext>
                </a:extLst>
              </a:tr>
              <a:tr h="274320">
                <a:tc vMerge="1">
                  <a:txBody>
                    <a:bodyPr/>
                    <a:lstStyle/>
                    <a:p>
                      <a:endParaRPr lang="en-US" dirty="0"/>
                    </a:p>
                  </a:txBody>
                  <a:tcPr/>
                </a:tc>
                <a:tc>
                  <a:txBody>
                    <a:bodyPr/>
                    <a:lstStyle/>
                    <a:p>
                      <a:r>
                        <a:rPr lang="en-US" dirty="0">
                          <a:latin typeface="Lucida Console" panose="020B0609040504020204" pitchFamily="49" charset="0"/>
                        </a:rPr>
                        <a:t>0 0000 111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7/8 x 2</a:t>
                      </a:r>
                      <a:r>
                        <a:rPr lang="en-US" baseline="30000" dirty="0"/>
                        <a:t>-6</a:t>
                      </a:r>
                      <a:r>
                        <a:rPr lang="en-US" baseline="0" dirty="0"/>
                        <a:t> = 7/512</a:t>
                      </a:r>
                      <a:endParaRPr lang="en-US" baseline="30000" dirty="0"/>
                    </a:p>
                  </a:txBody>
                  <a:tcPr marT="27432" marB="27432">
                    <a:solidFill>
                      <a:schemeClr val="accent2">
                        <a:lumMod val="20000"/>
                        <a:lumOff val="80000"/>
                      </a:schemeClr>
                    </a:solidFill>
                  </a:tcPr>
                </a:tc>
                <a:tc>
                  <a:txBody>
                    <a:bodyPr/>
                    <a:lstStyle/>
                    <a:p>
                      <a:r>
                        <a:rPr lang="en-US" dirty="0"/>
                        <a:t>greatest subnormal number</a:t>
                      </a:r>
                    </a:p>
                  </a:txBody>
                  <a:tcPr marT="27432" marB="27432">
                    <a:solidFill>
                      <a:schemeClr val="accent2">
                        <a:lumMod val="20000"/>
                        <a:lumOff val="80000"/>
                      </a:schemeClr>
                    </a:solidFill>
                  </a:tcPr>
                </a:tc>
                <a:extLst>
                  <a:ext uri="{0D108BD9-81ED-4DB2-BD59-A6C34878D82A}">
                    <a16:rowId xmlns:a16="http://schemas.microsoft.com/office/drawing/2014/main" val="2926795199"/>
                  </a:ext>
                </a:extLst>
              </a:tr>
              <a:tr h="274320">
                <a:tc rowSpan="11">
                  <a:txBody>
                    <a:bodyPr/>
                    <a:lstStyle/>
                    <a:p>
                      <a:r>
                        <a:rPr lang="en-US" dirty="0"/>
                        <a:t>Normal Numbers</a:t>
                      </a:r>
                    </a:p>
                  </a:txBody>
                  <a:tcPr marT="27432" marB="27432" anchor="ctr">
                    <a:solidFill>
                      <a:schemeClr val="accent6">
                        <a:lumMod val="40000"/>
                        <a:lumOff val="60000"/>
                      </a:schemeClr>
                    </a:solidFill>
                  </a:tcPr>
                </a:tc>
                <a:tc>
                  <a:txBody>
                    <a:bodyPr/>
                    <a:lstStyle/>
                    <a:p>
                      <a:r>
                        <a:rPr lang="en-US" dirty="0">
                          <a:latin typeface="Lucida Console" panose="020B0609040504020204" pitchFamily="49" charset="0"/>
                        </a:rPr>
                        <a:t>0 0001 000</a:t>
                      </a:r>
                    </a:p>
                  </a:txBody>
                  <a:tcPr marT="27432" marB="27432">
                    <a:solidFill>
                      <a:schemeClr val="accent6">
                        <a:lumMod val="40000"/>
                        <a:lumOff val="60000"/>
                      </a:schemeClr>
                    </a:solidFill>
                  </a:tcPr>
                </a:tc>
                <a:tc>
                  <a:txBody>
                    <a:bodyPr/>
                    <a:lstStyle/>
                    <a:p>
                      <a:pPr algn="ctr"/>
                      <a:r>
                        <a:rPr lang="en-US" dirty="0"/>
                        <a:t>-6</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8/512</a:t>
                      </a:r>
                      <a:endParaRPr lang="en-US" baseline="30000" dirty="0"/>
                    </a:p>
                  </a:txBody>
                  <a:tcPr marT="27432" marB="27432">
                    <a:solidFill>
                      <a:schemeClr val="accent6">
                        <a:lumMod val="40000"/>
                        <a:lumOff val="60000"/>
                      </a:schemeClr>
                    </a:solidFill>
                  </a:tcPr>
                </a:tc>
                <a:tc>
                  <a:txBody>
                    <a:bodyPr/>
                    <a:lstStyle/>
                    <a:p>
                      <a:r>
                        <a:rPr lang="en-US" dirty="0"/>
                        <a:t>least normal number</a:t>
                      </a:r>
                    </a:p>
                  </a:txBody>
                  <a:tcPr marT="27432" marB="27432">
                    <a:solidFill>
                      <a:schemeClr val="accent6">
                        <a:lumMod val="40000"/>
                        <a:lumOff val="60000"/>
                      </a:schemeClr>
                    </a:solidFill>
                  </a:tcPr>
                </a:tc>
                <a:extLst>
                  <a:ext uri="{0D108BD9-81ED-4DB2-BD59-A6C34878D82A}">
                    <a16:rowId xmlns:a16="http://schemas.microsoft.com/office/drawing/2014/main" val="1053266466"/>
                  </a:ext>
                </a:extLst>
              </a:tr>
              <a:tr h="274320">
                <a:tc vMerge="1">
                  <a:txBody>
                    <a:bodyPr/>
                    <a:lstStyle/>
                    <a:p>
                      <a:r>
                        <a:rPr lang="en-US" dirty="0"/>
                        <a:t>Normal Numbers</a:t>
                      </a:r>
                    </a:p>
                  </a:txBody>
                  <a:tcPr/>
                </a:tc>
                <a:tc>
                  <a:txBody>
                    <a:bodyPr/>
                    <a:lstStyle/>
                    <a:p>
                      <a:r>
                        <a:rPr lang="en-US" dirty="0">
                          <a:latin typeface="Lucida Console" panose="020B0609040504020204" pitchFamily="49" charset="0"/>
                        </a:rPr>
                        <a:t>0 0001 001</a:t>
                      </a:r>
                    </a:p>
                  </a:txBody>
                  <a:tcPr marT="27432" marB="27432">
                    <a:solidFill>
                      <a:schemeClr val="accent6">
                        <a:lumMod val="20000"/>
                        <a:lumOff val="80000"/>
                      </a:schemeClr>
                    </a:solidFill>
                  </a:tcPr>
                </a:tc>
                <a:tc>
                  <a:txBody>
                    <a:bodyPr/>
                    <a:lstStyle/>
                    <a:p>
                      <a:pPr algn="ctr"/>
                      <a:r>
                        <a:rPr lang="en-US" dirty="0"/>
                        <a:t>-6</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9/512</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9393875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748740765"/>
                  </a:ext>
                </a:extLst>
              </a:tr>
              <a:tr h="274320">
                <a:tc vMerge="1">
                  <a:txBody>
                    <a:bodyPr/>
                    <a:lstStyle/>
                    <a:p>
                      <a:endParaRPr lang="en-US" dirty="0"/>
                    </a:p>
                  </a:txBody>
                  <a:tcPr/>
                </a:tc>
                <a:tc>
                  <a:txBody>
                    <a:bodyPr/>
                    <a:lstStyle/>
                    <a:p>
                      <a:r>
                        <a:rPr lang="en-US" dirty="0">
                          <a:latin typeface="Lucida Console" panose="020B0609040504020204" pitchFamily="49" charset="0"/>
                        </a:rPr>
                        <a:t>0 0110 110</a:t>
                      </a:r>
                    </a:p>
                  </a:txBody>
                  <a:tcPr marT="27432" marB="27432">
                    <a:solidFill>
                      <a:schemeClr val="accent6">
                        <a:lumMod val="20000"/>
                        <a:lumOff val="80000"/>
                      </a:schemeClr>
                    </a:solidFill>
                  </a:tcPr>
                </a:tc>
                <a:tc>
                  <a:txBody>
                    <a:bodyPr/>
                    <a:lstStyle/>
                    <a:p>
                      <a:pPr algn="ctr"/>
                      <a:r>
                        <a:rPr lang="en-US" dirty="0"/>
                        <a:t>-1</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-1</a:t>
                      </a:r>
                      <a:r>
                        <a:rPr lang="en-US" baseline="0" dirty="0"/>
                        <a:t> = 14/16</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11242866"/>
                  </a:ext>
                </a:extLst>
              </a:tr>
              <a:tr h="274320">
                <a:tc vMerge="1">
                  <a:txBody>
                    <a:bodyPr/>
                    <a:lstStyle/>
                    <a:p>
                      <a:endParaRPr lang="en-US"/>
                    </a:p>
                  </a:txBody>
                  <a:tcPr/>
                </a:tc>
                <a:tc>
                  <a:txBody>
                    <a:bodyPr/>
                    <a:lstStyle/>
                    <a:p>
                      <a:r>
                        <a:rPr lang="en-US" dirty="0">
                          <a:latin typeface="Lucida Console" panose="020B0609040504020204" pitchFamily="49" charset="0"/>
                        </a:rPr>
                        <a:t>0 0111 111</a:t>
                      </a:r>
                    </a:p>
                  </a:txBody>
                  <a:tcPr marT="27432" marB="27432">
                    <a:solidFill>
                      <a:schemeClr val="accent6">
                        <a:lumMod val="40000"/>
                        <a:lumOff val="60000"/>
                      </a:schemeClr>
                    </a:solidFill>
                  </a:tcPr>
                </a:tc>
                <a:tc>
                  <a:txBody>
                    <a:bodyPr/>
                    <a:lstStyle/>
                    <a:p>
                      <a:pPr algn="ctr"/>
                      <a:r>
                        <a:rPr lang="en-US" dirty="0"/>
                        <a:t>-1</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-1</a:t>
                      </a:r>
                      <a:r>
                        <a:rPr lang="en-US" baseline="0" dirty="0"/>
                        <a:t> = 15/16</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240692332"/>
                  </a:ext>
                </a:extLst>
              </a:tr>
              <a:tr h="274320">
                <a:tc vMerge="1">
                  <a:txBody>
                    <a:bodyPr/>
                    <a:lstStyle/>
                    <a:p>
                      <a:endParaRPr lang="en-US"/>
                    </a:p>
                  </a:txBody>
                  <a:tcPr/>
                </a:tc>
                <a:tc>
                  <a:txBody>
                    <a:bodyPr/>
                    <a:lstStyle/>
                    <a:p>
                      <a:r>
                        <a:rPr lang="en-US" dirty="0">
                          <a:latin typeface="Lucida Console" panose="020B0609040504020204" pitchFamily="49" charset="0"/>
                        </a:rPr>
                        <a:t>0 1000 000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0</a:t>
                      </a:r>
                      <a:r>
                        <a:rPr lang="en-US" baseline="0" dirty="0"/>
                        <a:t> = 1</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1752989820"/>
                  </a:ext>
                </a:extLst>
              </a:tr>
              <a:tr h="274320">
                <a:tc vMerge="1">
                  <a:txBody>
                    <a:bodyPr/>
                    <a:lstStyle/>
                    <a:p>
                      <a:endParaRPr lang="en-US"/>
                    </a:p>
                  </a:txBody>
                  <a:tcPr/>
                </a:tc>
                <a:tc>
                  <a:txBody>
                    <a:bodyPr/>
                    <a:lstStyle/>
                    <a:p>
                      <a:r>
                        <a:rPr lang="en-US" dirty="0">
                          <a:latin typeface="Lucida Console" panose="020B0609040504020204" pitchFamily="49" charset="0"/>
                        </a:rPr>
                        <a:t>0 1000 001</a:t>
                      </a:r>
                    </a:p>
                  </a:txBody>
                  <a:tcPr marT="27432" marB="27432">
                    <a:solidFill>
                      <a:schemeClr val="accent6">
                        <a:lumMod val="40000"/>
                        <a:lumOff val="60000"/>
                      </a:schemeClr>
                    </a:solidFill>
                  </a:tcPr>
                </a:tc>
                <a:tc>
                  <a:txBody>
                    <a:bodyPr/>
                    <a:lstStyle/>
                    <a:p>
                      <a:pPr algn="ctr"/>
                      <a:r>
                        <a:rPr lang="en-US" dirty="0"/>
                        <a:t>0</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1/8 x 2</a:t>
                      </a:r>
                      <a:r>
                        <a:rPr lang="en-US" baseline="30000" dirty="0"/>
                        <a:t>0</a:t>
                      </a:r>
                      <a:r>
                        <a:rPr lang="en-US" baseline="0" dirty="0"/>
                        <a:t> = 1 1/8</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737142783"/>
                  </a:ext>
                </a:extLst>
              </a:tr>
              <a:tr h="274320">
                <a:tc vMerge="1">
                  <a:txBody>
                    <a:bodyPr/>
                    <a:lstStyle/>
                    <a:p>
                      <a:endParaRPr lang="en-US"/>
                    </a:p>
                  </a:txBody>
                  <a:tcPr/>
                </a:tc>
                <a:tc>
                  <a:txBody>
                    <a:bodyPr/>
                    <a:lstStyle/>
                    <a:p>
                      <a:r>
                        <a:rPr lang="en-US" dirty="0">
                          <a:latin typeface="Lucida Console" panose="020B0609040504020204" pitchFamily="49" charset="0"/>
                        </a:rPr>
                        <a:t>0 1000 010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2/8 x 2</a:t>
                      </a:r>
                      <a:r>
                        <a:rPr lang="en-US" baseline="30000" dirty="0"/>
                        <a:t>0</a:t>
                      </a:r>
                      <a:r>
                        <a:rPr lang="en-US" baseline="0" dirty="0"/>
                        <a:t> = 1 2/8</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38495627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1721771189"/>
                  </a:ext>
                </a:extLst>
              </a:tr>
              <a:tr h="274320">
                <a:tc vMerge="1">
                  <a:txBody>
                    <a:bodyPr/>
                    <a:lstStyle/>
                    <a:p>
                      <a:endParaRPr lang="en-US" dirty="0"/>
                    </a:p>
                  </a:txBody>
                  <a:tcPr/>
                </a:tc>
                <a:tc>
                  <a:txBody>
                    <a:bodyPr/>
                    <a:lstStyle/>
                    <a:p>
                      <a:r>
                        <a:rPr lang="en-US" dirty="0">
                          <a:latin typeface="Lucida Console" panose="020B0609040504020204" pitchFamily="49" charset="0"/>
                        </a:rPr>
                        <a:t>0 1110 110</a:t>
                      </a:r>
                    </a:p>
                  </a:txBody>
                  <a:tcPr marT="27432" marB="27432">
                    <a:solidFill>
                      <a:schemeClr val="accent6">
                        <a:lumMod val="20000"/>
                        <a:lumOff val="80000"/>
                      </a:schemeClr>
                    </a:solidFill>
                  </a:tcPr>
                </a:tc>
                <a:tc>
                  <a:txBody>
                    <a:bodyPr/>
                    <a:lstStyle/>
                    <a:p>
                      <a:pPr algn="ctr"/>
                      <a:r>
                        <a:rPr lang="en-US" dirty="0"/>
                        <a:t>7</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7</a:t>
                      </a:r>
                      <a:r>
                        <a:rPr lang="en-US" baseline="0" dirty="0"/>
                        <a:t> = 224</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2311850004"/>
                  </a:ext>
                </a:extLst>
              </a:tr>
              <a:tr h="274320">
                <a:tc vMerge="1">
                  <a:txBody>
                    <a:bodyPr/>
                    <a:lstStyle/>
                    <a:p>
                      <a:endParaRPr lang="en-US" dirty="0"/>
                    </a:p>
                  </a:txBody>
                  <a:tcPr/>
                </a:tc>
                <a:tc>
                  <a:txBody>
                    <a:bodyPr/>
                    <a:lstStyle/>
                    <a:p>
                      <a:r>
                        <a:rPr lang="en-US" dirty="0">
                          <a:latin typeface="Lucida Console" panose="020B0609040504020204" pitchFamily="49" charset="0"/>
                        </a:rPr>
                        <a:t>0 1110 111</a:t>
                      </a:r>
                    </a:p>
                  </a:txBody>
                  <a:tcPr marT="27432" marB="27432">
                    <a:solidFill>
                      <a:schemeClr val="accent6">
                        <a:lumMod val="40000"/>
                        <a:lumOff val="60000"/>
                      </a:schemeClr>
                    </a:solidFill>
                  </a:tcPr>
                </a:tc>
                <a:tc>
                  <a:txBody>
                    <a:bodyPr/>
                    <a:lstStyle/>
                    <a:p>
                      <a:pPr algn="ctr"/>
                      <a:r>
                        <a:rPr lang="en-US" dirty="0"/>
                        <a:t>7</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7</a:t>
                      </a:r>
                      <a:r>
                        <a:rPr lang="en-US" baseline="0" dirty="0"/>
                        <a:t> = 240</a:t>
                      </a:r>
                      <a:endParaRPr lang="en-US" baseline="30000" dirty="0"/>
                    </a:p>
                  </a:txBody>
                  <a:tcPr marT="27432" marB="27432">
                    <a:solidFill>
                      <a:schemeClr val="accent6">
                        <a:lumMod val="40000"/>
                        <a:lumOff val="60000"/>
                      </a:schemeClr>
                    </a:solidFill>
                  </a:tcPr>
                </a:tc>
                <a:tc>
                  <a:txBody>
                    <a:bodyPr/>
                    <a:lstStyle/>
                    <a:p>
                      <a:r>
                        <a:rPr lang="en-US" dirty="0"/>
                        <a:t>greatest finite number</a:t>
                      </a:r>
                    </a:p>
                  </a:txBody>
                  <a:tcPr marT="27432" marB="27432">
                    <a:solidFill>
                      <a:schemeClr val="accent6">
                        <a:lumMod val="40000"/>
                        <a:lumOff val="60000"/>
                      </a:schemeClr>
                    </a:solidFill>
                  </a:tcPr>
                </a:tc>
                <a:extLst>
                  <a:ext uri="{0D108BD9-81ED-4DB2-BD59-A6C34878D82A}">
                    <a16:rowId xmlns:a16="http://schemas.microsoft.com/office/drawing/2014/main" val="446925823"/>
                  </a:ext>
                </a:extLst>
              </a:tr>
              <a:tr h="274320">
                <a:tc>
                  <a:txBody>
                    <a:bodyPr/>
                    <a:lstStyle/>
                    <a:p>
                      <a:r>
                        <a:rPr lang="en-US" dirty="0"/>
                        <a:t>Infinity</a:t>
                      </a:r>
                    </a:p>
                  </a:txBody>
                  <a:tcPr marT="27432" marB="27432" anchor="ctr">
                    <a:solidFill>
                      <a:srgbClr val="00B050"/>
                    </a:solidFill>
                  </a:tcPr>
                </a:tc>
                <a:tc>
                  <a:txBody>
                    <a:bodyPr/>
                    <a:lstStyle/>
                    <a:p>
                      <a:r>
                        <a:rPr lang="en-US" dirty="0">
                          <a:latin typeface="Lucida Console" panose="020B0609040504020204" pitchFamily="49" charset="0"/>
                        </a:rPr>
                        <a:t>0 1111 000</a:t>
                      </a:r>
                    </a:p>
                  </a:txBody>
                  <a:tcPr marT="27432" marB="27432">
                    <a:solidFill>
                      <a:srgbClr val="00B050"/>
                    </a:solidFill>
                  </a:tcPr>
                </a:tc>
                <a:tc>
                  <a:txBody>
                    <a:bodyPr/>
                    <a:lstStyle/>
                    <a:p>
                      <a:pPr algn="ctr"/>
                      <a:r>
                        <a:rPr lang="en-US" dirty="0"/>
                        <a:t>n/a</a:t>
                      </a:r>
                    </a:p>
                  </a:txBody>
                  <a:tcPr marT="27432" marB="27432">
                    <a:solidFill>
                      <a:srgbClr val="00B050"/>
                    </a:solidFill>
                  </a:tcPr>
                </a:tc>
                <a:tc>
                  <a:txBody>
                    <a:bodyPr/>
                    <a:lstStyle/>
                    <a:p>
                      <a:r>
                        <a:rPr lang="en-US" dirty="0"/>
                        <a:t>∞</a:t>
                      </a:r>
                    </a:p>
                  </a:txBody>
                  <a:tcPr marT="27432" marB="27432">
                    <a:solidFill>
                      <a:srgbClr val="00B050"/>
                    </a:solidFill>
                  </a:tcPr>
                </a:tc>
                <a:tc>
                  <a:txBody>
                    <a:bodyPr/>
                    <a:lstStyle/>
                    <a:p>
                      <a:endParaRPr lang="en-US" dirty="0"/>
                    </a:p>
                  </a:txBody>
                  <a:tcPr marT="27432" marB="27432">
                    <a:solidFill>
                      <a:srgbClr val="00B050"/>
                    </a:solidFill>
                  </a:tcPr>
                </a:tc>
                <a:extLst>
                  <a:ext uri="{0D108BD9-81ED-4DB2-BD59-A6C34878D82A}">
                    <a16:rowId xmlns:a16="http://schemas.microsoft.com/office/drawing/2014/main" val="598135345"/>
                  </a:ext>
                </a:extLst>
              </a:tr>
            </a:tbl>
          </a:graphicData>
        </a:graphic>
      </p:graphicFrame>
    </p:spTree>
    <p:extLst>
      <p:ext uri="{BB962C8B-B14F-4D97-AF65-F5344CB8AC3E}">
        <p14:creationId xmlns:p14="http://schemas.microsoft.com/office/powerpoint/2010/main" val="9474491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F9737FC8-6414-C84C-AFED-9675C47C8360}"/>
              </a:ext>
            </a:extLst>
          </p:cNvPr>
          <p:cNvGrpSpPr/>
          <p:nvPr/>
        </p:nvGrpSpPr>
        <p:grpSpPr>
          <a:xfrm>
            <a:off x="324679" y="3508701"/>
            <a:ext cx="6096000" cy="685800"/>
            <a:chOff x="952500" y="1981200"/>
            <a:chExt cx="8534400" cy="685800"/>
          </a:xfrm>
        </p:grpSpPr>
        <p:sp>
          <p:nvSpPr>
            <p:cNvPr id="9" name="Rectangle 8">
              <a:extLst>
                <a:ext uri="{FF2B5EF4-FFF2-40B4-BE49-F238E27FC236}">
                  <a16:creationId xmlns:a16="http://schemas.microsoft.com/office/drawing/2014/main" id="{B7A1FEC3-CD56-BE42-9AA3-11A74068748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7985A698-D4C0-6849-8B86-92708BF72B44}"/>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273B1E19-1E50-9247-A611-0155DAB848D8}"/>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8E4EFE17-304B-834A-8137-1D709EC204D6}"/>
              </a:ext>
            </a:extLst>
          </p:cNvPr>
          <p:cNvPicPr>
            <a:picLocks noChangeAspect="1"/>
          </p:cNvPicPr>
          <p:nvPr/>
        </p:nvPicPr>
        <p:blipFill>
          <a:blip r:embed="rId3"/>
          <a:stretch>
            <a:fillRect/>
          </a:stretch>
        </p:blipFill>
        <p:spPr>
          <a:xfrm>
            <a:off x="6589645" y="3458492"/>
            <a:ext cx="5226050" cy="794901"/>
          </a:xfrm>
          <a:prstGeom prst="rect">
            <a:avLst/>
          </a:prstGeom>
        </p:spPr>
      </p:pic>
      <p:grpSp>
        <p:nvGrpSpPr>
          <p:cNvPr id="13" name="Group 12">
            <a:extLst>
              <a:ext uri="{FF2B5EF4-FFF2-40B4-BE49-F238E27FC236}">
                <a16:creationId xmlns:a16="http://schemas.microsoft.com/office/drawing/2014/main" id="{32C56B5D-79D9-4746-8C32-5E3371879E2A}"/>
              </a:ext>
            </a:extLst>
          </p:cNvPr>
          <p:cNvGrpSpPr/>
          <p:nvPr/>
        </p:nvGrpSpPr>
        <p:grpSpPr>
          <a:xfrm>
            <a:off x="324679" y="5136884"/>
            <a:ext cx="6096000" cy="685800"/>
            <a:chOff x="952500" y="1981200"/>
            <a:chExt cx="8534400" cy="685800"/>
          </a:xfrm>
        </p:grpSpPr>
        <p:sp>
          <p:nvSpPr>
            <p:cNvPr id="14" name="Rectangle 13">
              <a:extLst>
                <a:ext uri="{FF2B5EF4-FFF2-40B4-BE49-F238E27FC236}">
                  <a16:creationId xmlns:a16="http://schemas.microsoft.com/office/drawing/2014/main" id="{253A502F-3C5A-6F42-B59B-748AAF70724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ED218-9F89-4447-8017-62E5580C74A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6" name="Rectangle 15">
              <a:extLst>
                <a:ext uri="{FF2B5EF4-FFF2-40B4-BE49-F238E27FC236}">
                  <a16:creationId xmlns:a16="http://schemas.microsoft.com/office/drawing/2014/main" id="{EFCFFA8E-F97E-9E4E-A255-58675211428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A0C94495-23E3-5B43-AAEB-39B7761839C2}"/>
              </a:ext>
            </a:extLst>
          </p:cNvPr>
          <p:cNvPicPr>
            <a:picLocks noChangeAspect="1"/>
          </p:cNvPicPr>
          <p:nvPr/>
        </p:nvPicPr>
        <p:blipFill>
          <a:blip r:embed="rId4"/>
          <a:stretch>
            <a:fillRect/>
          </a:stretch>
        </p:blipFill>
        <p:spPr>
          <a:xfrm>
            <a:off x="6559827" y="5090417"/>
            <a:ext cx="5406886" cy="778733"/>
          </a:xfrm>
          <a:prstGeom prst="rect">
            <a:avLst/>
          </a:prstGeom>
        </p:spPr>
      </p:pic>
      <p:pic>
        <p:nvPicPr>
          <p:cNvPr id="18" name="Picture 17">
            <a:extLst>
              <a:ext uri="{FF2B5EF4-FFF2-40B4-BE49-F238E27FC236}">
                <a16:creationId xmlns:a16="http://schemas.microsoft.com/office/drawing/2014/main" id="{98D4297C-AEA2-F743-8F20-3F4848F88CD9}"/>
              </a:ext>
            </a:extLst>
          </p:cNvPr>
          <p:cNvPicPr>
            <a:picLocks noChangeAspect="1"/>
          </p:cNvPicPr>
          <p:nvPr/>
        </p:nvPicPr>
        <p:blipFill>
          <a:blip r:embed="rId5"/>
          <a:stretch>
            <a:fillRect/>
          </a:stretch>
        </p:blipFill>
        <p:spPr>
          <a:xfrm>
            <a:off x="6557895" y="1817622"/>
            <a:ext cx="5257800" cy="799730"/>
          </a:xfrm>
          <a:prstGeom prst="rect">
            <a:avLst/>
          </a:prstGeom>
        </p:spPr>
      </p:pic>
      <p:grpSp>
        <p:nvGrpSpPr>
          <p:cNvPr id="19" name="Group 18">
            <a:extLst>
              <a:ext uri="{FF2B5EF4-FFF2-40B4-BE49-F238E27FC236}">
                <a16:creationId xmlns:a16="http://schemas.microsoft.com/office/drawing/2014/main" id="{9AEF0D1E-2A84-FB4B-84B9-9BE8FC476FF1}"/>
              </a:ext>
            </a:extLst>
          </p:cNvPr>
          <p:cNvGrpSpPr/>
          <p:nvPr/>
        </p:nvGrpSpPr>
        <p:grpSpPr>
          <a:xfrm>
            <a:off x="324679" y="1874587"/>
            <a:ext cx="6096000" cy="685800"/>
            <a:chOff x="952500" y="1981200"/>
            <a:chExt cx="8534400" cy="685800"/>
          </a:xfrm>
        </p:grpSpPr>
        <p:sp>
          <p:nvSpPr>
            <p:cNvPr id="20" name="Rectangle 19">
              <a:extLst>
                <a:ext uri="{FF2B5EF4-FFF2-40B4-BE49-F238E27FC236}">
                  <a16:creationId xmlns:a16="http://schemas.microsoft.com/office/drawing/2014/main" id="{47DBB76A-1378-A941-8236-74F24520AB14}"/>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1" name="Rectangle 20">
              <a:extLst>
                <a:ext uri="{FF2B5EF4-FFF2-40B4-BE49-F238E27FC236}">
                  <a16:creationId xmlns:a16="http://schemas.microsoft.com/office/drawing/2014/main" id="{F79B3BB0-D3EA-F743-ABC8-72806FCD7B0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000…00</a:t>
              </a:r>
              <a:endParaRPr lang="en-US" sz="2400" i="1" dirty="0">
                <a:solidFill>
                  <a:schemeClr val="tx1"/>
                </a:solidFill>
              </a:endParaRPr>
            </a:p>
          </p:txBody>
        </p:sp>
        <p:sp>
          <p:nvSpPr>
            <p:cNvPr id="22" name="Rectangle 21">
              <a:extLst>
                <a:ext uri="{FF2B5EF4-FFF2-40B4-BE49-F238E27FC236}">
                  <a16:creationId xmlns:a16="http://schemas.microsoft.com/office/drawing/2014/main" id="{13A3ECB3-AF0B-BF4C-9A2C-91134DC01F00}"/>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857073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and Integer Hardware</a:t>
            </a:r>
          </a:p>
        </p:txBody>
      </p:sp>
      <p:sp>
        <p:nvSpPr>
          <p:cNvPr id="8" name="Content Placeholder 7">
            <a:extLst>
              <a:ext uri="{FF2B5EF4-FFF2-40B4-BE49-F238E27FC236}">
                <a16:creationId xmlns:a16="http://schemas.microsoft.com/office/drawing/2014/main" id="{CF13068C-C233-4643-A47C-9007B23C2E76}"/>
              </a:ext>
            </a:extLst>
          </p:cNvPr>
          <p:cNvSpPr>
            <a:spLocks noGrp="1"/>
          </p:cNvSpPr>
          <p:nvPr>
            <p:ph idx="1"/>
          </p:nvPr>
        </p:nvSpPr>
        <p:spPr/>
        <p:txBody>
          <a:bodyPr/>
          <a:lstStyle/>
          <a:p>
            <a:r>
              <a:rPr lang="en-US" dirty="0"/>
              <a:t>After masking-off sign bit, FP 0 looks like integer 0</a:t>
            </a:r>
          </a:p>
          <a:p>
            <a:endParaRPr lang="en-US" dirty="0"/>
          </a:p>
          <a:p>
            <a:r>
              <a:rPr lang="en-US" dirty="0"/>
              <a:t>After handling special cases, integer comparator works for FP</a:t>
            </a:r>
          </a:p>
          <a:p>
            <a:pPr lvl="1"/>
            <a:r>
              <a:rPr lang="en-US" dirty="0"/>
              <a:t>Comparison with </a:t>
            </a:r>
            <a:r>
              <a:rPr lang="en-US" dirty="0" err="1"/>
              <a:t>NaN</a:t>
            </a:r>
            <a:r>
              <a:rPr lang="en-US" dirty="0"/>
              <a:t> always returns false</a:t>
            </a:r>
          </a:p>
          <a:p>
            <a:pPr lvl="1"/>
            <a:r>
              <a:rPr lang="en-US" dirty="0"/>
              <a:t>-0 == 0</a:t>
            </a:r>
          </a:p>
          <a:p>
            <a:pPr lvl="1"/>
            <a:r>
              <a:rPr lang="en-US" dirty="0"/>
              <a:t>Check sign bits</a:t>
            </a:r>
          </a:p>
          <a:p>
            <a:pPr lvl="1"/>
            <a:r>
              <a:rPr lang="en-US" dirty="0"/>
              <a:t>Use integer comparator</a:t>
            </a:r>
            <a:br>
              <a:rPr lang="en-US" dirty="0"/>
            </a:br>
            <a:endParaRPr lang="en-US" dirty="0"/>
          </a:p>
          <a:p>
            <a:pPr lvl="1"/>
            <a:r>
              <a:rPr lang="en-US" dirty="0"/>
              <a:t>Works across full dynamic range from 0 to ∞</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15790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Rounding</a:t>
            </a:r>
          </a:p>
        </p:txBody>
      </p:sp>
    </p:spTree>
    <p:extLst>
      <p:ext uri="{BB962C8B-B14F-4D97-AF65-F5344CB8AC3E}">
        <p14:creationId xmlns:p14="http://schemas.microsoft.com/office/powerpoint/2010/main" val="33251033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Operations:</a:t>
            </a:r>
            <a:br>
              <a:rPr lang="en-US" dirty="0"/>
            </a:br>
            <a:r>
              <a:rPr lang="en-US" dirty="0"/>
              <a:t>Compute exactly, then Round</a:t>
            </a:r>
          </a:p>
        </p:txBody>
      </p:sp>
      <p:sp>
        <p:nvSpPr>
          <p:cNvPr id="8" name="Content Placeholder 7">
            <a:extLst>
              <a:ext uri="{FF2B5EF4-FFF2-40B4-BE49-F238E27FC236}">
                <a16:creationId xmlns:a16="http://schemas.microsoft.com/office/drawing/2014/main" id="{236656C7-1623-2F43-9BC3-35A2D252A553}"/>
              </a:ext>
            </a:extLst>
          </p:cNvPr>
          <p:cNvSpPr>
            <a:spLocks noGrp="1"/>
          </p:cNvSpPr>
          <p:nvPr>
            <p:ph idx="1"/>
          </p:nvPr>
        </p:nvSpPr>
        <p:spPr/>
        <p:txBody>
          <a:bodyPr/>
          <a:lstStyle/>
          <a:p>
            <a:r>
              <a:rPr lang="en-US" dirty="0"/>
              <a:t>FP arithmetic approximates real arithmetic</a:t>
            </a:r>
          </a:p>
          <a:p>
            <a:pPr lvl="1"/>
            <a:r>
              <a:rPr lang="en-US" dirty="0"/>
              <a:t>Finite bits </a:t>
            </a:r>
            <a:r>
              <a:rPr lang="en-US" dirty="0">
                <a:sym typeface="Wingdings" pitchFamily="2" charset="2"/>
              </a:rPr>
              <a:t> limited range, limited precision</a:t>
            </a:r>
            <a:endParaRPr lang="en-US" dirty="0"/>
          </a:p>
          <a:p>
            <a:endParaRPr lang="en-US" dirty="0"/>
          </a:p>
          <a:p>
            <a:r>
              <a:rPr lang="en-US" dirty="0"/>
              <a:t>Compute exact result, using as many bits as needed</a:t>
            </a:r>
          </a:p>
          <a:p>
            <a:endParaRPr lang="en-US" dirty="0"/>
          </a:p>
          <a:p>
            <a:r>
              <a:rPr lang="en-US" dirty="0"/>
              <a:t>Make it fit in FP type</a:t>
            </a:r>
          </a:p>
          <a:p>
            <a:pPr lvl="1"/>
            <a:r>
              <a:rPr lang="en-US" dirty="0"/>
              <a:t>Renormalize; adjust exponent as necessary</a:t>
            </a:r>
          </a:p>
          <a:p>
            <a:pPr lvl="2"/>
            <a:r>
              <a:rPr lang="en-US" dirty="0"/>
              <a:t>Might overflow/underflow</a:t>
            </a:r>
          </a:p>
          <a:p>
            <a:pPr lvl="1"/>
            <a:r>
              <a:rPr lang="en-US" dirty="0"/>
              <a:t>Round significand to fit in available bits</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29784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Limited Precision</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1025851" cy="4351338"/>
          </a:xfrm>
        </p:spPr>
        <p:txBody>
          <a:bodyPr/>
          <a:lstStyle/>
          <a:p>
            <a:r>
              <a:rPr lang="en-US" dirty="0"/>
              <a:t>Science class: calculation result cannot be more precise than original data</a:t>
            </a:r>
          </a:p>
          <a:p>
            <a:pPr lvl="1"/>
            <a:r>
              <a:rPr lang="en-US" dirty="0"/>
              <a:t>Round to appropriate number of significant digits</a:t>
            </a:r>
          </a:p>
          <a:p>
            <a:endParaRPr lang="en-US" dirty="0"/>
          </a:p>
          <a:p>
            <a:r>
              <a:rPr lang="en-US" dirty="0"/>
              <a:t>Binary FP: calculation result cannot be more precise than data type</a:t>
            </a:r>
          </a:p>
          <a:p>
            <a:pPr lvl="1"/>
            <a:r>
              <a:rPr lang="en-US" dirty="0"/>
              <a:t>Round to fit in available number of bits</a:t>
            </a:r>
          </a:p>
          <a:p>
            <a:endParaRPr lang="en-US" dirty="0"/>
          </a:p>
          <a:p>
            <a:r>
              <a:rPr lang="en-US" dirty="0"/>
              <a:t>Given </a:t>
            </a:r>
            <a:r>
              <a:rPr lang="en-US" i="1" dirty="0"/>
              <a:t>x</a:t>
            </a:r>
            <a:r>
              <a:rPr lang="en-US" dirty="0"/>
              <a:t>, find </a:t>
            </a:r>
            <a:r>
              <a:rPr lang="en-US" i="1" dirty="0"/>
              <a:t>x</a:t>
            </a:r>
            <a:r>
              <a:rPr lang="en-US" dirty="0"/>
              <a:t>' ∈ {</a:t>
            </a:r>
            <a:r>
              <a:rPr lang="en-US" i="1" dirty="0"/>
              <a:t>x</a:t>
            </a:r>
            <a:r>
              <a:rPr lang="en-US" baseline="30000" dirty="0"/>
              <a:t>-</a:t>
            </a:r>
            <a:r>
              <a:rPr lang="en-US" dirty="0"/>
              <a:t>, </a:t>
            </a:r>
            <a:r>
              <a:rPr lang="en-US" i="1" dirty="0"/>
              <a:t>x</a:t>
            </a:r>
            <a:r>
              <a:rPr lang="en-US" baseline="30000" dirty="0"/>
              <a:t>+</a:t>
            </a:r>
            <a:r>
              <a:rPr lang="en-US" dirty="0"/>
              <a:t>} ⊆ </a:t>
            </a:r>
            <a:r>
              <a:rPr lang="en-US" i="1" dirty="0" err="1"/>
              <a:t>PermissibleValues</a:t>
            </a:r>
            <a:r>
              <a:rPr lang="en-US" dirty="0"/>
              <a:t>, where </a:t>
            </a:r>
            <a:r>
              <a:rPr lang="en-US" i="1" dirty="0"/>
              <a:t>x</a:t>
            </a:r>
            <a:r>
              <a:rPr lang="en-US" baseline="30000" dirty="0"/>
              <a:t>-</a:t>
            </a:r>
            <a:r>
              <a:rPr lang="en-US" dirty="0"/>
              <a:t> ≤ </a:t>
            </a:r>
            <a:r>
              <a:rPr lang="en-US" i="1" dirty="0"/>
              <a:t>x</a:t>
            </a:r>
            <a:r>
              <a:rPr lang="en-US" dirty="0"/>
              <a:t> ≤ </a:t>
            </a:r>
            <a:r>
              <a:rPr lang="en-US" i="1" dirty="0"/>
              <a:t>x</a:t>
            </a:r>
            <a:r>
              <a:rPr lang="en-US" baseline="30000" dirty="0"/>
              <a:t>+</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02851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Recall Integer 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8079FAC6-9EAE-A14E-9FEB-3E691D84C430}"/>
              </a:ext>
            </a:extLst>
          </p:cNvPr>
          <p:cNvPicPr>
            <a:picLocks noChangeAspect="1"/>
          </p:cNvPicPr>
          <p:nvPr/>
        </p:nvPicPr>
        <p:blipFill>
          <a:blip r:embed="rId3"/>
          <a:stretch>
            <a:fillRect/>
          </a:stretch>
        </p:blipFill>
        <p:spPr>
          <a:xfrm>
            <a:off x="4254500" y="1690688"/>
            <a:ext cx="3683000" cy="1358900"/>
          </a:xfrm>
          <a:prstGeom prst="rect">
            <a:avLst/>
          </a:prstGeom>
        </p:spPr>
      </p:pic>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7646" y="5457218"/>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Tree>
    <p:extLst>
      <p:ext uri="{BB962C8B-B14F-4D97-AF65-F5344CB8AC3E}">
        <p14:creationId xmlns:p14="http://schemas.microsoft.com/office/powerpoint/2010/main" val="1636403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Approaches to Rounding</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0515601" cy="4351338"/>
          </a:xfrm>
        </p:spPr>
        <p:txBody>
          <a:bodyPr/>
          <a:lstStyle/>
          <a:p>
            <a:r>
              <a:rPr lang="en-US" dirty="0"/>
              <a:t>Typical for real numbers: round </a:t>
            </a:r>
            <a:r>
              <a:rPr lang="en-US" i="1" dirty="0"/>
              <a:t>x</a:t>
            </a:r>
            <a:r>
              <a:rPr lang="en-US" dirty="0"/>
              <a:t> to nearest </a:t>
            </a:r>
            <a:r>
              <a:rPr lang="en-US" i="1" dirty="0"/>
              <a:t>x</a:t>
            </a:r>
            <a:r>
              <a:rPr lang="en-US" dirty="0"/>
              <a:t>'</a:t>
            </a:r>
          </a:p>
          <a:p>
            <a:pPr lvl="1"/>
            <a:r>
              <a:rPr lang="en-US" dirty="0"/>
              <a:t>What if </a:t>
            </a:r>
            <a:r>
              <a:rPr lang="en-US" i="1" dirty="0"/>
              <a:t>x</a:t>
            </a:r>
            <a:r>
              <a:rPr lang="en-US" dirty="0"/>
              <a:t> is exactly halfway between </a:t>
            </a:r>
            <a:r>
              <a:rPr lang="en-US" i="1" dirty="0"/>
              <a:t>x</a:t>
            </a:r>
            <a:r>
              <a:rPr lang="en-US" baseline="30000" dirty="0"/>
              <a:t>-</a:t>
            </a:r>
            <a:r>
              <a:rPr lang="en-US" dirty="0"/>
              <a:t> and </a:t>
            </a:r>
            <a:r>
              <a:rPr lang="en-US" i="1" dirty="0"/>
              <a:t>x</a:t>
            </a:r>
            <a:r>
              <a:rPr lang="en-US" baseline="30000" dirty="0"/>
              <a:t>+</a:t>
            </a:r>
            <a:r>
              <a:rPr lang="en-US" dirty="0"/>
              <a:t>?</a:t>
            </a:r>
          </a:p>
          <a:p>
            <a:endParaRPr lang="en-US" dirty="0"/>
          </a:p>
          <a:p>
            <a:r>
              <a:rPr lang="en-US" dirty="0"/>
              <a:t>Integer types: always round toward zero</a:t>
            </a:r>
          </a:p>
          <a:p>
            <a:pPr lvl="1"/>
            <a:r>
              <a:rPr lang="en-US" dirty="0"/>
              <a:t>1.9999999 rounds to 1</a:t>
            </a:r>
          </a:p>
          <a:p>
            <a:endParaRPr lang="en-US" dirty="0"/>
          </a:p>
          <a:p>
            <a:r>
              <a:rPr lang="en-US" dirty="0"/>
              <a:t>FP types: four rounding modes</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6992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IEEE 754 Rounding Modes</a:t>
            </a:r>
          </a:p>
        </p:txBody>
      </p:sp>
      <p:sp>
        <p:nvSpPr>
          <p:cNvPr id="8" name="Content Placeholder 7">
            <a:extLst>
              <a:ext uri="{FF2B5EF4-FFF2-40B4-BE49-F238E27FC236}">
                <a16:creationId xmlns:a16="http://schemas.microsoft.com/office/drawing/2014/main" id="{D4C32937-2C98-C844-8E51-1E712ED1699C}"/>
              </a:ext>
            </a:extLst>
          </p:cNvPr>
          <p:cNvSpPr>
            <a:spLocks noGrp="1"/>
          </p:cNvSpPr>
          <p:nvPr>
            <p:ph idx="1"/>
          </p:nvPr>
        </p:nvSpPr>
        <p:spPr>
          <a:xfrm>
            <a:off x="838200" y="1825624"/>
            <a:ext cx="10515600" cy="4530725"/>
          </a:xfrm>
        </p:spPr>
        <p:txBody>
          <a:bodyPr>
            <a:normAutofit/>
          </a:bodyPr>
          <a:lstStyle/>
          <a:p>
            <a:r>
              <a:rPr lang="en-US" dirty="0"/>
              <a:t>Five rounding modes</a:t>
            </a:r>
          </a:p>
          <a:p>
            <a:pPr lvl="1"/>
            <a:r>
              <a:rPr lang="en-US" dirty="0"/>
              <a:t>Use functions &amp; constants in &lt;</a:t>
            </a:r>
            <a:r>
              <a:rPr lang="en-US" dirty="0" err="1"/>
              <a:t>fenv.h</a:t>
            </a:r>
            <a:r>
              <a:rPr lang="en-US" dirty="0"/>
              <a:t>&gt; to change modes</a:t>
            </a:r>
          </a:p>
          <a:p>
            <a:r>
              <a:rPr lang="en-US" dirty="0"/>
              <a:t>Examples with decimal: round to one decimal place (nearest tenth)</a:t>
            </a:r>
          </a:p>
          <a:p>
            <a:pPr marL="0" indent="0">
              <a:buNone/>
              <a:tabLst>
                <a:tab pos="4106863" algn="dec"/>
                <a:tab pos="5251450" algn="dec"/>
                <a:tab pos="6394450" algn="dec"/>
                <a:tab pos="7539038" algn="dec"/>
                <a:tab pos="8626475" algn="dec"/>
              </a:tabLst>
            </a:pPr>
            <a:r>
              <a:rPr lang="en-US" dirty="0"/>
              <a:t>                            raw value	1.34	1.36	1.35	1.45	-1.35</a:t>
            </a:r>
          </a:p>
          <a:p>
            <a:pPr marL="0" indent="0">
              <a:buNone/>
              <a:tabLst>
                <a:tab pos="4106863" algn="dec"/>
                <a:tab pos="5251450" algn="dec"/>
                <a:tab pos="6394450" algn="dec"/>
                <a:tab pos="7539038" algn="dec"/>
                <a:tab pos="8626475" algn="dec"/>
              </a:tabLst>
            </a:pPr>
            <a:r>
              <a:rPr lang="en-US" dirty="0"/>
              <a:t>Nearest, even (default)	1.3	1.4	1.4	1.4	-1.4</a:t>
            </a:r>
          </a:p>
          <a:p>
            <a:pPr marL="0" indent="0">
              <a:buNone/>
              <a:tabLst>
                <a:tab pos="4106863" algn="dec"/>
                <a:tab pos="5251450" algn="dec"/>
                <a:tab pos="6394450" algn="dec"/>
                <a:tab pos="7539038" algn="dec"/>
                <a:tab pos="8626475" algn="dec"/>
              </a:tabLst>
            </a:pPr>
            <a:r>
              <a:rPr lang="en-US" dirty="0"/>
              <a:t>Nearest, away from zero	1.3	1.4	1.4	1.5	-1.4</a:t>
            </a:r>
          </a:p>
          <a:p>
            <a:pPr marL="0" indent="0">
              <a:buNone/>
              <a:tabLst>
                <a:tab pos="4106863" algn="dec"/>
                <a:tab pos="5251450" algn="dec"/>
                <a:tab pos="6394450" algn="dec"/>
                <a:tab pos="7539038" algn="dec"/>
                <a:tab pos="8626475" algn="dec"/>
              </a:tabLst>
            </a:pPr>
            <a:r>
              <a:rPr lang="en-US" dirty="0"/>
              <a:t>Toward zero	1.3	1.3	1.3	1.4	-1.3</a:t>
            </a:r>
          </a:p>
          <a:p>
            <a:pPr marL="0" indent="0">
              <a:buNone/>
              <a:tabLst>
                <a:tab pos="4106863" algn="dec"/>
                <a:tab pos="5251450" algn="dec"/>
                <a:tab pos="6394450" algn="dec"/>
                <a:tab pos="7539038" algn="dec"/>
                <a:tab pos="8626475" algn="dec"/>
              </a:tabLst>
            </a:pPr>
            <a:r>
              <a:rPr lang="en-US" dirty="0"/>
              <a:t>Up (toward +∞)	1.4	1.4	1.4	1.5	-1.3</a:t>
            </a:r>
          </a:p>
          <a:p>
            <a:pPr marL="0" indent="0">
              <a:buNone/>
              <a:tabLst>
                <a:tab pos="4106863" algn="dec"/>
                <a:tab pos="5251450" algn="dec"/>
                <a:tab pos="6394450" algn="dec"/>
                <a:tab pos="7539038" algn="dec"/>
                <a:tab pos="8626475" algn="dec"/>
              </a:tabLst>
            </a:pPr>
            <a:r>
              <a:rPr lang="en-US" dirty="0"/>
              <a:t>Down (toward -∞)	1.3	1.3	1.3	1.4	-1.4</a:t>
            </a:r>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88918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dissolve">
                                      <p:cBhvr>
                                        <p:cTn id="15" dur="500"/>
                                        <p:tgtEl>
                                          <p:spTgt spid="8">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dissolve">
                                      <p:cBhvr>
                                        <p:cTn id="18" dur="500"/>
                                        <p:tgtEl>
                                          <p:spTgt spid="8">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animEffect transition="in" filter="dissolve">
                                      <p:cBhvr>
                                        <p:cTn id="23" dur="500"/>
                                        <p:tgtEl>
                                          <p:spTgt spid="8">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5" end="5"/>
                                            </p:txEl>
                                          </p:spTgt>
                                        </p:tgtEl>
                                        <p:attrNameLst>
                                          <p:attrName>style.visibility</p:attrName>
                                        </p:attrNameLst>
                                      </p:cBhvr>
                                      <p:to>
                                        <p:strVal val="visible"/>
                                      </p:to>
                                    </p:set>
                                    <p:animEffect transition="in" filter="dissolve">
                                      <p:cBhvr>
                                        <p:cTn id="28" dur="500"/>
                                        <p:tgtEl>
                                          <p:spTgt spid="8">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8">
                                            <p:txEl>
                                              <p:pRg st="6" end="6"/>
                                            </p:txEl>
                                          </p:spTgt>
                                        </p:tgtEl>
                                        <p:attrNameLst>
                                          <p:attrName>style.visibility</p:attrName>
                                        </p:attrNameLst>
                                      </p:cBhvr>
                                      <p:to>
                                        <p:strVal val="visible"/>
                                      </p:to>
                                    </p:set>
                                    <p:animEffect transition="in" filter="dissolve">
                                      <p:cBhvr>
                                        <p:cTn id="33" dur="500"/>
                                        <p:tgtEl>
                                          <p:spTgt spid="8">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8">
                                            <p:txEl>
                                              <p:pRg st="7" end="7"/>
                                            </p:txEl>
                                          </p:spTgt>
                                        </p:tgtEl>
                                        <p:attrNameLst>
                                          <p:attrName>style.visibility</p:attrName>
                                        </p:attrNameLst>
                                      </p:cBhvr>
                                      <p:to>
                                        <p:strVal val="visible"/>
                                      </p:to>
                                    </p:set>
                                    <p:animEffect transition="in" filter="dissolve">
                                      <p:cBhvr>
                                        <p:cTn id="38" dur="500"/>
                                        <p:tgtEl>
                                          <p:spTgt spid="8">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8">
                                            <p:txEl>
                                              <p:pRg st="8" end="8"/>
                                            </p:txEl>
                                          </p:spTgt>
                                        </p:tgtEl>
                                        <p:attrNameLst>
                                          <p:attrName>style.visibility</p:attrName>
                                        </p:attrNameLst>
                                      </p:cBhvr>
                                      <p:to>
                                        <p:strVal val="visible"/>
                                      </p:to>
                                    </p:set>
                                    <p:animEffect transition="in" filter="dissolve">
                                      <p:cBhvr>
                                        <p:cTn id="43"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a:t>
            </a:r>
          </a:p>
        </p:txBody>
      </p:sp>
      <p:sp>
        <p:nvSpPr>
          <p:cNvPr id="8" name="Content Placeholder 7">
            <a:extLst>
              <a:ext uri="{FF2B5EF4-FFF2-40B4-BE49-F238E27FC236}">
                <a16:creationId xmlns:a16="http://schemas.microsoft.com/office/drawing/2014/main" id="{CDFBD6A6-0F17-4443-A4AC-83F49BD5DCF9}"/>
              </a:ext>
            </a:extLst>
          </p:cNvPr>
          <p:cNvSpPr>
            <a:spLocks noGrp="1"/>
          </p:cNvSpPr>
          <p:nvPr>
            <p:ph idx="1"/>
          </p:nvPr>
        </p:nvSpPr>
        <p:spPr>
          <a:xfrm>
            <a:off x="838199" y="1825625"/>
            <a:ext cx="11199471" cy="4667250"/>
          </a:xfrm>
        </p:spPr>
        <p:txBody>
          <a:bodyPr/>
          <a:lstStyle/>
          <a:p>
            <a:r>
              <a:rPr lang="en-US" dirty="0"/>
              <a:t>Other modes have statistical biases</a:t>
            </a:r>
          </a:p>
          <a:p>
            <a:r>
              <a:rPr lang="en-US" dirty="0"/>
              <a:t>Round such that least significant digit is even</a:t>
            </a:r>
          </a:p>
          <a:p>
            <a:r>
              <a:rPr lang="en-US" dirty="0"/>
              <a:t>More decimal examples: round to two decimal places (nearest hundredth)</a:t>
            </a:r>
          </a:p>
          <a:p>
            <a:pPr marL="0" indent="0">
              <a:buNone/>
              <a:tabLst>
                <a:tab pos="903288" algn="dec"/>
                <a:tab pos="3190875" algn="dec"/>
                <a:tab pos="4106863" algn="l"/>
              </a:tabLst>
            </a:pPr>
            <a:r>
              <a:rPr lang="en-US" dirty="0"/>
              <a:t>	2.34</a:t>
            </a:r>
            <a:r>
              <a:rPr lang="en-US" dirty="0">
                <a:solidFill>
                  <a:srgbClr val="FF0000"/>
                </a:solidFill>
              </a:rPr>
              <a:t>51234</a:t>
            </a:r>
            <a:r>
              <a:rPr lang="en-US" dirty="0"/>
              <a:t>	2.35	more than halfway: round up</a:t>
            </a:r>
          </a:p>
          <a:p>
            <a:pPr marL="0" indent="0">
              <a:buNone/>
              <a:tabLst>
                <a:tab pos="903288" algn="dec"/>
                <a:tab pos="3190875" algn="dec"/>
                <a:tab pos="4106863" algn="l"/>
              </a:tabLst>
            </a:pPr>
            <a:r>
              <a:rPr lang="en-US" dirty="0"/>
              <a:t>	2.34</a:t>
            </a:r>
            <a:r>
              <a:rPr lang="en-US" dirty="0">
                <a:solidFill>
                  <a:srgbClr val="FF0000"/>
                </a:solidFill>
              </a:rPr>
              <a:t>43219</a:t>
            </a:r>
            <a:r>
              <a:rPr lang="en-US" dirty="0"/>
              <a:t>	2.34	less than halfway: round down</a:t>
            </a:r>
          </a:p>
          <a:p>
            <a:pPr marL="0" indent="0">
              <a:buNone/>
              <a:tabLst>
                <a:tab pos="903288" algn="dec"/>
                <a:tab pos="3190875" algn="dec"/>
                <a:tab pos="4106863" algn="l"/>
              </a:tabLst>
            </a:pPr>
            <a:r>
              <a:rPr lang="en-US" dirty="0"/>
              <a:t>	2.34</a:t>
            </a:r>
            <a:r>
              <a:rPr lang="en-US" dirty="0">
                <a:solidFill>
                  <a:srgbClr val="FF0000"/>
                </a:solidFill>
              </a:rPr>
              <a:t>50000</a:t>
            </a:r>
            <a:r>
              <a:rPr lang="en-US" dirty="0"/>
              <a:t>	2.34	halfway: round to nearest even (down)</a:t>
            </a:r>
          </a:p>
          <a:p>
            <a:pPr marL="0" indent="0">
              <a:buNone/>
              <a:tabLst>
                <a:tab pos="903288" algn="dec"/>
                <a:tab pos="3190875" algn="dec"/>
                <a:tab pos="4106863" algn="l"/>
              </a:tabLst>
            </a:pPr>
            <a:r>
              <a:rPr lang="en-US" dirty="0"/>
              <a:t>	2.35</a:t>
            </a:r>
            <a:r>
              <a:rPr lang="en-US" dirty="0">
                <a:solidFill>
                  <a:srgbClr val="FF0000"/>
                </a:solidFill>
              </a:rPr>
              <a:t>50000</a:t>
            </a:r>
            <a:r>
              <a:rPr lang="en-US" dirty="0"/>
              <a:t>	2.36	halfway: round to nearest even (up)</a:t>
            </a:r>
          </a:p>
          <a:p>
            <a:pPr marL="0" indent="0">
              <a:buNone/>
              <a:tabLst>
                <a:tab pos="903288" algn="dec"/>
                <a:tab pos="3190875" algn="dec"/>
                <a:tab pos="4106863" algn="l"/>
              </a:tabLst>
            </a:pPr>
            <a:r>
              <a:rPr lang="en-US" dirty="0"/>
              <a:t>	2.29</a:t>
            </a:r>
            <a:r>
              <a:rPr lang="en-US" dirty="0">
                <a:solidFill>
                  <a:srgbClr val="FF0000"/>
                </a:solidFill>
              </a:rPr>
              <a:t>50000</a:t>
            </a:r>
            <a:r>
              <a:rPr lang="en-US" dirty="0"/>
              <a:t>	2.30	halfway: round to nearest even (up)</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97897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 in Binary</a:t>
            </a:r>
          </a:p>
        </p:txBody>
      </p:sp>
      <p:sp>
        <p:nvSpPr>
          <p:cNvPr id="8" name="Content Placeholder 7">
            <a:extLst>
              <a:ext uri="{FF2B5EF4-FFF2-40B4-BE49-F238E27FC236}">
                <a16:creationId xmlns:a16="http://schemas.microsoft.com/office/drawing/2014/main" id="{2BD81827-0EA6-CE45-9B1F-D86134BFBE64}"/>
              </a:ext>
            </a:extLst>
          </p:cNvPr>
          <p:cNvSpPr>
            <a:spLocks noGrp="1"/>
          </p:cNvSpPr>
          <p:nvPr>
            <p:ph idx="1"/>
          </p:nvPr>
        </p:nvSpPr>
        <p:spPr>
          <a:xfrm>
            <a:off x="838200" y="1825625"/>
            <a:ext cx="10515600" cy="4667250"/>
          </a:xfrm>
        </p:spPr>
        <p:txBody>
          <a:bodyPr>
            <a:normAutofit/>
          </a:bodyPr>
          <a:lstStyle/>
          <a:p>
            <a:r>
              <a:rPr lang="en-US" dirty="0"/>
              <a:t>Recall: integers are even if and only if LSB is 0</a:t>
            </a:r>
          </a:p>
          <a:p>
            <a:endParaRPr lang="en-US" dirty="0"/>
          </a:p>
          <a:p>
            <a:r>
              <a:rPr lang="en-US" dirty="0"/>
              <a:t>Binary fractional numbers</a:t>
            </a:r>
          </a:p>
          <a:p>
            <a:pPr lvl="1"/>
            <a:r>
              <a:rPr lang="en-US" dirty="0"/>
              <a:t>“Even” </a:t>
            </a:r>
            <a:r>
              <a:rPr lang="en-US" dirty="0">
                <a:sym typeface="Wingdings" pitchFamily="2" charset="2"/>
              </a:rPr>
              <a:t> LSB is 0</a:t>
            </a:r>
          </a:p>
          <a:p>
            <a:pPr lvl="1"/>
            <a:r>
              <a:rPr lang="en-US" dirty="0">
                <a:sym typeface="Wingdings" pitchFamily="2" charset="2"/>
              </a:rPr>
              <a:t>“Less than halfway”  bit to right of LSB is 0</a:t>
            </a:r>
          </a:p>
          <a:p>
            <a:pPr lvl="1"/>
            <a:r>
              <a:rPr lang="en-US" dirty="0">
                <a:sym typeface="Wingdings" pitchFamily="2" charset="2"/>
              </a:rPr>
              <a:t>“Halfway”  bits to right of LSB are 1000…00</a:t>
            </a:r>
          </a:p>
          <a:p>
            <a:pPr lvl="1"/>
            <a:r>
              <a:rPr lang="en-US" dirty="0">
                <a:sym typeface="Wingdings" pitchFamily="2" charset="2"/>
              </a:rPr>
              <a:t>“More than halfway”  bit to right of LSB is 1; OR(remaining bits) = 1</a:t>
            </a:r>
            <a:br>
              <a:rPr lang="en-US" dirty="0">
                <a:sym typeface="Wingdings" pitchFamily="2" charset="2"/>
              </a:rPr>
            </a:br>
            <a:endParaRPr lang="en-US" dirty="0">
              <a:sym typeface="Wingdings" pitchFamily="2" charset="2"/>
            </a:endParaRPr>
          </a:p>
          <a:p>
            <a:r>
              <a:rPr lang="en-US" u="sng" dirty="0">
                <a:sym typeface="Wingdings" pitchFamily="2" charset="2"/>
              </a:rPr>
              <a:t>When halfway, round such that LSB is 0</a:t>
            </a:r>
            <a:endParaRPr lang="en-US" u="sng"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59264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6" end="6"/>
                                            </p:txEl>
                                          </p:spTgt>
                                        </p:tgtEl>
                                        <p:attrNameLst>
                                          <p:attrName>style.visibility</p:attrName>
                                        </p:attrNameLst>
                                      </p:cBhvr>
                                      <p:to>
                                        <p:strVal val="visible"/>
                                      </p:to>
                                    </p:set>
                                    <p:animEffect transition="in" filter="dissolve">
                                      <p:cBhvr>
                                        <p:cTn id="30" dur="500"/>
                                        <p:tgtEl>
                                          <p:spTgt spid="8">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7" end="7"/>
                                            </p:txEl>
                                          </p:spTgt>
                                        </p:tgtEl>
                                        <p:attrNameLst>
                                          <p:attrName>style.visibility</p:attrName>
                                        </p:attrNameLst>
                                      </p:cBhvr>
                                      <p:to>
                                        <p:strVal val="visible"/>
                                      </p:to>
                                    </p:set>
                                    <p:animEffect transition="in" filter="dissolve">
                                      <p:cBhvr>
                                        <p:cTn id="35"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bldLvl="2"/>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Binary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r>
              <a:rPr lang="en-US" dirty="0"/>
              <a:t>Round to two binary places (nearest fourth)</a:t>
            </a:r>
          </a:p>
          <a:p>
            <a:pPr marL="0" indent="0">
              <a:buNone/>
              <a:tabLst>
                <a:tab pos="1131888" algn="ctr"/>
                <a:tab pos="2733675" algn="ctr"/>
                <a:tab pos="5251450" algn="ctr"/>
                <a:tab pos="7481888" algn="ctr"/>
                <a:tab pos="9140825" algn="ctr"/>
              </a:tabLst>
            </a:pPr>
            <a:r>
              <a:rPr lang="en-US" dirty="0"/>
              <a:t>	Raw	Raw		Rounded	Rounded</a:t>
            </a:r>
          </a:p>
          <a:p>
            <a:pPr marL="0" indent="0">
              <a:buNone/>
              <a:tabLst>
                <a:tab pos="1131888" algn="ctr"/>
                <a:tab pos="2733675" algn="ctr"/>
                <a:tab pos="5251450" algn="ctr"/>
                <a:tab pos="7481888" algn="ctr"/>
                <a:tab pos="9140825" algn="ctr"/>
              </a:tabLst>
            </a:pPr>
            <a:r>
              <a:rPr lang="en-US" dirty="0"/>
              <a:t>	Decimal	Binary	Action	Binary	Decimal</a:t>
            </a:r>
          </a:p>
          <a:p>
            <a:pPr marL="0" indent="0">
              <a:buNone/>
              <a:tabLst>
                <a:tab pos="560388" algn="l"/>
                <a:tab pos="2390775" algn="dec"/>
                <a:tab pos="5251450" algn="ctr"/>
                <a:tab pos="7310438" algn="dec"/>
                <a:tab pos="8569325" algn="l"/>
              </a:tabLst>
            </a:pPr>
            <a:r>
              <a:rPr lang="en-US" dirty="0"/>
              <a:t>	1 11/32	1.01</a:t>
            </a:r>
            <a:r>
              <a:rPr lang="en-US" dirty="0">
                <a:solidFill>
                  <a:srgbClr val="FF0000"/>
                </a:solidFill>
              </a:rPr>
              <a:t>011</a:t>
            </a:r>
            <a:r>
              <a:rPr lang="en-US" baseline="-25000" dirty="0"/>
              <a:t>2</a:t>
            </a:r>
            <a:r>
              <a:rPr lang="en-US" dirty="0"/>
              <a:t>	&lt; ½way, round down	1.01</a:t>
            </a:r>
            <a:r>
              <a:rPr lang="en-US" baseline="-25000" dirty="0"/>
              <a:t>2</a:t>
            </a:r>
            <a:r>
              <a:rPr lang="en-US" dirty="0"/>
              <a:t>	1 1/4</a:t>
            </a:r>
          </a:p>
          <a:p>
            <a:pPr marL="0" indent="0">
              <a:buNone/>
              <a:tabLst>
                <a:tab pos="560388" algn="l"/>
                <a:tab pos="2390775" algn="dec"/>
                <a:tab pos="5251450" algn="ctr"/>
                <a:tab pos="7310438" algn="dec"/>
                <a:tab pos="8569325" algn="l"/>
              </a:tabLst>
            </a:pPr>
            <a:r>
              <a:rPr lang="en-US" dirty="0"/>
              <a:t>	1 22/32	1.10</a:t>
            </a:r>
            <a:r>
              <a:rPr lang="en-US" dirty="0">
                <a:solidFill>
                  <a:srgbClr val="FF0000"/>
                </a:solidFill>
              </a:rPr>
              <a:t>110</a:t>
            </a:r>
            <a:r>
              <a:rPr lang="en-US" baseline="-25000" dirty="0"/>
              <a:t>2</a:t>
            </a:r>
            <a:r>
              <a:rPr lang="en-US" dirty="0"/>
              <a:t>	 &gt; ½way, round up	1.11</a:t>
            </a:r>
            <a:r>
              <a:rPr lang="en-US" baseline="-25000" dirty="0"/>
              <a:t>2</a:t>
            </a:r>
            <a:r>
              <a:rPr lang="en-US" dirty="0"/>
              <a:t>	1 3/4</a:t>
            </a:r>
          </a:p>
          <a:p>
            <a:pPr marL="0" indent="0">
              <a:buNone/>
              <a:tabLst>
                <a:tab pos="560388" algn="l"/>
                <a:tab pos="2390775" algn="dec"/>
                <a:tab pos="5251450" algn="ctr"/>
                <a:tab pos="7310438" algn="dec"/>
                <a:tab pos="8569325" algn="l"/>
              </a:tabLst>
            </a:pPr>
            <a:r>
              <a:rPr lang="en-US" dirty="0"/>
              <a:t>	1 13/32	1.01</a:t>
            </a:r>
            <a:r>
              <a:rPr lang="en-US" dirty="0">
                <a:solidFill>
                  <a:srgbClr val="FF0000"/>
                </a:solidFill>
              </a:rPr>
              <a:t>101</a:t>
            </a:r>
            <a:r>
              <a:rPr lang="en-US" baseline="-25000" dirty="0"/>
              <a:t>2</a:t>
            </a:r>
            <a:r>
              <a:rPr lang="en-US" dirty="0"/>
              <a:t>	 &gt;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15294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dissolve">
                                      <p:cBhvr>
                                        <p:cTn id="15" dur="500"/>
                                        <p:tgtEl>
                                          <p:spTgt spid="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3" end="3"/>
                                            </p:txEl>
                                          </p:spTgt>
                                        </p:tgtEl>
                                        <p:attrNameLst>
                                          <p:attrName>style.visibility</p:attrName>
                                        </p:attrNameLst>
                                      </p:cBhvr>
                                      <p:to>
                                        <p:strVal val="visible"/>
                                      </p:to>
                                    </p:set>
                                    <p:animEffect transition="in" filter="dissolve">
                                      <p:cBhvr>
                                        <p:cTn id="20" dur="500"/>
                                        <p:tgtEl>
                                          <p:spTgt spid="8">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Effect transition="in" filter="dissolve">
                                      <p:cBhvr>
                                        <p:cTn id="25" dur="500"/>
                                        <p:tgtEl>
                                          <p:spTgt spid="8">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5" end="5"/>
                                            </p:txEl>
                                          </p:spTgt>
                                        </p:tgtEl>
                                        <p:attrNameLst>
                                          <p:attrName>style.visibility</p:attrName>
                                        </p:attrNameLst>
                                      </p:cBhvr>
                                      <p:to>
                                        <p:strVal val="visible"/>
                                      </p:to>
                                    </p:set>
                                    <p:animEffect transition="in" filter="dissolve">
                                      <p:cBhvr>
                                        <p:cTn id="30" dur="500"/>
                                        <p:tgtEl>
                                          <p:spTgt spid="8">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6" end="6"/>
                                            </p:txEl>
                                          </p:spTgt>
                                        </p:tgtEl>
                                        <p:attrNameLst>
                                          <p:attrName>style.visibility</p:attrName>
                                        </p:attrNameLst>
                                      </p:cBhvr>
                                      <p:to>
                                        <p:strVal val="visible"/>
                                      </p:to>
                                    </p:set>
                                    <p:animEffect transition="in" filter="dissolve">
                                      <p:cBhvr>
                                        <p:cTn id="35" dur="500"/>
                                        <p:tgtEl>
                                          <p:spTgt spid="8">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8">
                                            <p:txEl>
                                              <p:pRg st="7" end="7"/>
                                            </p:txEl>
                                          </p:spTgt>
                                        </p:tgtEl>
                                        <p:attrNameLst>
                                          <p:attrName>style.visibility</p:attrName>
                                        </p:attrNameLst>
                                      </p:cBhvr>
                                      <p:to>
                                        <p:strVal val="visible"/>
                                      </p:to>
                                    </p:set>
                                    <p:animEffect transition="in" filter="dissolve">
                                      <p:cBhvr>
                                        <p:cTn id="40" dur="500"/>
                                        <p:tgtEl>
                                          <p:spTgt spid="8">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8">
                                            <p:txEl>
                                              <p:pRg st="8" end="8"/>
                                            </p:txEl>
                                          </p:spTgt>
                                        </p:tgtEl>
                                        <p:attrNameLst>
                                          <p:attrName>style.visibility</p:attrName>
                                        </p:attrNameLst>
                                      </p:cBhvr>
                                      <p:to>
                                        <p:strVal val="visible"/>
                                      </p:to>
                                    </p:set>
                                    <p:animEffect transition="in" filter="dissolve">
                                      <p:cBhvr>
                                        <p:cTn id="45"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 closer look at “halfway”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pPr>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lvl="1">
              <a:tabLst>
                <a:tab pos="560388" algn="l"/>
                <a:tab pos="2390775" algn="dec"/>
                <a:tab pos="5251450" algn="ctr"/>
                <a:tab pos="7310438" algn="dec"/>
                <a:tab pos="8569325" algn="l"/>
              </a:tabLst>
            </a:pPr>
            <a:r>
              <a:rPr lang="en-US" dirty="0"/>
              <a:t>1⅝ is halfway between 1½ and 1¾</a:t>
            </a:r>
          </a:p>
          <a:p>
            <a:pPr lvl="1">
              <a:tabLst>
                <a:tab pos="560388" algn="l"/>
                <a:tab pos="2390775" algn="dec"/>
                <a:tab pos="5251450" algn="ctr"/>
                <a:tab pos="7310438" algn="dec"/>
                <a:tab pos="8569325" algn="l"/>
              </a:tabLst>
            </a:pPr>
            <a:r>
              <a:rPr lang="en-US" dirty="0"/>
              <a:t>Round </a:t>
            </a:r>
            <a:r>
              <a:rPr lang="en-US" i="1" dirty="0"/>
              <a:t>down</a:t>
            </a:r>
            <a:r>
              <a:rPr lang="en-US" dirty="0"/>
              <a:t> to 1½, to make LSB 0 – subtract 0.001</a:t>
            </a:r>
            <a:r>
              <a:rPr lang="en-US" baseline="-25000" dirty="0"/>
              <a:t>2</a:t>
            </a:r>
            <a:endParaRPr lang="en-US" dirty="0"/>
          </a:p>
          <a:p>
            <a:pPr>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lvl="1">
              <a:tabLst>
                <a:tab pos="560388" algn="l"/>
                <a:tab pos="2390775" algn="dec"/>
                <a:tab pos="5251450" algn="ctr"/>
                <a:tab pos="7310438" algn="dec"/>
                <a:tab pos="8569325" algn="l"/>
              </a:tabLst>
            </a:pPr>
            <a:r>
              <a:rPr lang="en-US" dirty="0"/>
              <a:t>1⅜ is halfway between 1¼ and 1½</a:t>
            </a:r>
          </a:p>
          <a:p>
            <a:pPr lvl="1">
              <a:tabLst>
                <a:tab pos="560388" algn="l"/>
                <a:tab pos="2390775" algn="dec"/>
                <a:tab pos="5251450" algn="ctr"/>
                <a:tab pos="7310438" algn="dec"/>
                <a:tab pos="8569325" algn="l"/>
              </a:tabLst>
            </a:pPr>
            <a:r>
              <a:rPr lang="en-US" dirty="0"/>
              <a:t>Round </a:t>
            </a:r>
            <a:r>
              <a:rPr lang="en-US" i="1" dirty="0"/>
              <a:t>up</a:t>
            </a:r>
            <a:r>
              <a:rPr lang="en-US" dirty="0"/>
              <a:t> to 1½, to make LSB 0 – add 0.001</a:t>
            </a:r>
            <a:r>
              <a:rPr lang="en-US" baseline="-25000" dirty="0"/>
              <a:t>2</a:t>
            </a:r>
            <a:endParaRPr lang="en-US" dirty="0"/>
          </a:p>
          <a:p>
            <a:pPr>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lvl="1">
              <a:tabLst>
                <a:tab pos="560388" algn="l"/>
                <a:tab pos="2390775" algn="dec"/>
                <a:tab pos="5251450" algn="ctr"/>
                <a:tab pos="7310438" algn="dec"/>
                <a:tab pos="8569325" algn="l"/>
              </a:tabLst>
            </a:pPr>
            <a:r>
              <a:rPr lang="en-US" dirty="0"/>
              <a:t>1⅞ is halfway between 1¾ and 2</a:t>
            </a:r>
          </a:p>
          <a:p>
            <a:pPr lvl="1">
              <a:tabLst>
                <a:tab pos="560388" algn="l"/>
                <a:tab pos="2390775" algn="dec"/>
                <a:tab pos="5251450" algn="ctr"/>
                <a:tab pos="7310438" algn="dec"/>
                <a:tab pos="8569325" algn="l"/>
              </a:tabLst>
            </a:pPr>
            <a:r>
              <a:rPr lang="en-US" dirty="0"/>
              <a:t>Round </a:t>
            </a:r>
            <a:r>
              <a:rPr lang="en-US" i="1" dirty="0"/>
              <a:t>up</a:t>
            </a:r>
            <a:r>
              <a:rPr lang="en-US" dirty="0"/>
              <a:t> to 2, to make LSB 0 – add 0.001</a:t>
            </a:r>
            <a:r>
              <a:rPr lang="en-US" baseline="-25000" dirty="0"/>
              <a:t>2</a:t>
            </a:r>
            <a:endParaRPr lang="en-US" dirty="0"/>
          </a:p>
          <a:p>
            <a:pPr lvl="1">
              <a:tabLst>
                <a:tab pos="560388" algn="l"/>
                <a:tab pos="2390775" algn="dec"/>
                <a:tab pos="5251450" algn="ctr"/>
                <a:tab pos="7310438" algn="dec"/>
                <a:tab pos="8569325" algn="l"/>
              </a:tabLst>
            </a:pPr>
            <a:r>
              <a:rPr lang="en-US" dirty="0"/>
              <a:t>Requires re-normalization</a:t>
            </a:r>
          </a:p>
          <a:p>
            <a:pPr lvl="2">
              <a:tabLst>
                <a:tab pos="560388" algn="l"/>
                <a:tab pos="2390775" algn="dec"/>
                <a:tab pos="5251450" algn="ctr"/>
                <a:tab pos="7310438" algn="dec"/>
                <a:tab pos="8569325" algn="l"/>
              </a:tabLst>
            </a:pPr>
            <a:r>
              <a:rPr lang="en-US" dirty="0"/>
              <a:t>Truncate LSB, increase exponent by 1</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530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dissolve">
                                      <p:cBhvr>
                                        <p:cTn id="18" dur="500"/>
                                        <p:tgtEl>
                                          <p:spTgt spid="8">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dissolve">
                                      <p:cBhvr>
                                        <p:cTn id="21" dur="500"/>
                                        <p:tgtEl>
                                          <p:spTgt spid="8">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dissolve">
                                      <p:cBhvr>
                                        <p:cTn id="24" dur="500"/>
                                        <p:tgtEl>
                                          <p:spTgt spid="8">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animEffect transition="in" filter="dissolve">
                                      <p:cBhvr>
                                        <p:cTn id="29" dur="500"/>
                                        <p:tgtEl>
                                          <p:spTgt spid="8">
                                            <p:txEl>
                                              <p:pRg st="6" end="6"/>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dissolve">
                                      <p:cBhvr>
                                        <p:cTn id="32" dur="500"/>
                                        <p:tgtEl>
                                          <p:spTgt spid="8">
                                            <p:txEl>
                                              <p:pRg st="7" end="7"/>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animEffect transition="in" filter="dissolve">
                                      <p:cBhvr>
                                        <p:cTn id="35" dur="500"/>
                                        <p:tgtEl>
                                          <p:spTgt spid="8">
                                            <p:txEl>
                                              <p:pRg st="8" end="8"/>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8">
                                            <p:txEl>
                                              <p:pRg st="9" end="9"/>
                                            </p:txEl>
                                          </p:spTgt>
                                        </p:tgtEl>
                                        <p:attrNameLst>
                                          <p:attrName>style.visibility</p:attrName>
                                        </p:attrNameLst>
                                      </p:cBhvr>
                                      <p:to>
                                        <p:strVal val="visible"/>
                                      </p:to>
                                    </p:set>
                                    <p:animEffect transition="in" filter="dissolve">
                                      <p:cBhvr>
                                        <p:cTn id="38" dur="500"/>
                                        <p:tgtEl>
                                          <p:spTgt spid="8">
                                            <p:txEl>
                                              <p:pRg st="9" end="9"/>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8">
                                            <p:txEl>
                                              <p:pRg st="10" end="10"/>
                                            </p:txEl>
                                          </p:spTgt>
                                        </p:tgtEl>
                                        <p:attrNameLst>
                                          <p:attrName>style.visibility</p:attrName>
                                        </p:attrNameLst>
                                      </p:cBhvr>
                                      <p:to>
                                        <p:strVal val="visible"/>
                                      </p:to>
                                    </p:set>
                                    <p:animEffect transition="in" filter="dissolve">
                                      <p:cBhvr>
                                        <p:cTn id="41"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Arithmetic</a:t>
            </a:r>
          </a:p>
        </p:txBody>
      </p:sp>
    </p:spTree>
    <p:extLst>
      <p:ext uri="{BB962C8B-B14F-4D97-AF65-F5344CB8AC3E}">
        <p14:creationId xmlns:p14="http://schemas.microsoft.com/office/powerpoint/2010/main" val="15394318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err="1"/>
              <a:t>Mulitplication</a:t>
            </a:r>
            <a:endParaRPr lang="en-US" dirty="0"/>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product</a:t>
            </a:r>
          </a:p>
          <a:p>
            <a:pPr lvl="1"/>
            <a:r>
              <a:rPr lang="en-US" dirty="0"/>
              <a:t>Add exponents</a:t>
            </a:r>
          </a:p>
          <a:p>
            <a:pPr lvl="1"/>
            <a:r>
              <a:rPr lang="en-US" dirty="0"/>
              <a:t>Multiply significands</a:t>
            </a:r>
          </a:p>
          <a:p>
            <a:pPr lvl="1"/>
            <a:r>
              <a:rPr lang="en-US" dirty="0"/>
              <a:t>XOR sign bits</a:t>
            </a:r>
          </a:p>
          <a:p>
            <a:endParaRPr lang="en-US" dirty="0"/>
          </a:p>
          <a:p>
            <a:r>
              <a:rPr lang="en-US" dirty="0"/>
              <a:t>Renormalize</a:t>
            </a:r>
          </a:p>
          <a:p>
            <a:pPr lvl="1"/>
            <a:r>
              <a:rPr lang="en-US" dirty="0"/>
              <a:t>If </a:t>
            </a:r>
            <a:r>
              <a:rPr lang="en-US" i="1" dirty="0"/>
              <a:t>m</a:t>
            </a:r>
            <a:r>
              <a:rPr lang="en-US" dirty="0"/>
              <a:t> &gt; 1, logical-right-shift </a:t>
            </a:r>
            <a:r>
              <a:rPr lang="en-US" i="1" dirty="0"/>
              <a:t>m</a:t>
            </a:r>
            <a:r>
              <a:rPr lang="en-US" dirty="0"/>
              <a:t> and increase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0 x ∞ = </a:t>
            </a:r>
            <a:r>
              <a:rPr lang="en-US" dirty="0" err="1"/>
              <a:t>NaN</a:t>
            </a:r>
            <a:endParaRPr lang="en-US" dirty="0"/>
          </a:p>
          <a:p>
            <a:pPr lvl="1"/>
            <a:r>
              <a:rPr lang="en-US" dirty="0" err="1"/>
              <a:t>NaN</a:t>
            </a:r>
            <a:r>
              <a:rPr lang="en-US" dirty="0"/>
              <a:t> x </a:t>
            </a:r>
            <a:r>
              <a:rPr lang="en-US" i="1" dirty="0"/>
              <a:t>anything</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3"/>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4"/>
          <a:stretch>
            <a:fillRect/>
          </a:stretch>
        </p:blipFill>
        <p:spPr>
          <a:xfrm>
            <a:off x="6080125" y="1724840"/>
            <a:ext cx="5257800" cy="799730"/>
          </a:xfrm>
          <a:prstGeom prst="rect">
            <a:avLst/>
          </a:prstGeom>
        </p:spPr>
      </p:pic>
      <p:pic>
        <p:nvPicPr>
          <p:cNvPr id="18" name="Picture 17">
            <a:extLst>
              <a:ext uri="{FF2B5EF4-FFF2-40B4-BE49-F238E27FC236}">
                <a16:creationId xmlns:a16="http://schemas.microsoft.com/office/drawing/2014/main" id="{6A4FCE67-6271-CE49-B129-B6583D974B15}"/>
              </a:ext>
            </a:extLst>
          </p:cNvPr>
          <p:cNvPicPr>
            <a:picLocks noChangeAspect="1"/>
          </p:cNvPicPr>
          <p:nvPr/>
        </p:nvPicPr>
        <p:blipFill>
          <a:blip r:embed="rId5"/>
          <a:stretch>
            <a:fillRect/>
          </a:stretch>
        </p:blipFill>
        <p:spPr>
          <a:xfrm>
            <a:off x="4317357" y="5458004"/>
            <a:ext cx="7299968" cy="853895"/>
          </a:xfrm>
          <a:prstGeom prst="rect">
            <a:avLst/>
          </a:prstGeom>
        </p:spPr>
      </p:pic>
    </p:spTree>
    <p:extLst>
      <p:ext uri="{BB962C8B-B14F-4D97-AF65-F5344CB8AC3E}">
        <p14:creationId xmlns:p14="http://schemas.microsoft.com/office/powerpoint/2010/main" val="32361981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559FC6-1E36-4A42-B3AB-72B57ACB6B71}"/>
              </a:ext>
            </a:extLst>
          </p:cNvPr>
          <p:cNvPicPr>
            <a:picLocks noChangeAspect="1"/>
          </p:cNvPicPr>
          <p:nvPr/>
        </p:nvPicPr>
        <p:blipFill>
          <a:blip r:embed="rId3"/>
          <a:stretch>
            <a:fillRect/>
          </a:stretch>
        </p:blipFill>
        <p:spPr>
          <a:xfrm>
            <a:off x="4138245" y="5441157"/>
            <a:ext cx="7479079" cy="1092450"/>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Division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quotient</a:t>
            </a:r>
          </a:p>
          <a:p>
            <a:pPr lvl="1"/>
            <a:r>
              <a:rPr lang="en-US" dirty="0"/>
              <a:t>Subtract exponents</a:t>
            </a:r>
          </a:p>
          <a:p>
            <a:pPr lvl="1"/>
            <a:r>
              <a:rPr lang="en-US" dirty="0"/>
              <a:t>Divide significands</a:t>
            </a:r>
          </a:p>
          <a:p>
            <a:pPr lvl="1"/>
            <a:r>
              <a:rPr lang="en-US" dirty="0"/>
              <a:t>XOR sign bits</a:t>
            </a:r>
          </a:p>
          <a:p>
            <a:endParaRPr lang="en-US" dirty="0"/>
          </a:p>
          <a:p>
            <a:r>
              <a:rPr lang="en-US" dirty="0"/>
              <a:t>Renormalize</a:t>
            </a:r>
          </a:p>
          <a:p>
            <a:pPr lvl="1"/>
            <a:r>
              <a:rPr lang="en-US" dirty="0"/>
              <a:t>If 0 &lt; </a:t>
            </a:r>
            <a:r>
              <a:rPr lang="en-US" i="1" dirty="0"/>
              <a:t>m</a:t>
            </a:r>
            <a:r>
              <a:rPr lang="en-US" dirty="0"/>
              <a:t> &lt; 1, left-shift </a:t>
            </a:r>
            <a:r>
              <a:rPr lang="en-US" i="1" dirty="0"/>
              <a:t>m</a:t>
            </a:r>
            <a:r>
              <a:rPr lang="en-US" dirty="0"/>
              <a:t> and decrease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 ÷ ∞ = </a:t>
            </a:r>
            <a:r>
              <a:rPr lang="en-US" dirty="0" err="1"/>
              <a:t>NaN</a:t>
            </a:r>
            <a:endParaRPr lang="en-US" dirty="0"/>
          </a:p>
          <a:p>
            <a:pPr lvl="1"/>
            <a:r>
              <a:rPr lang="en-US" dirty="0"/>
              <a:t>0 ÷ 0 = </a:t>
            </a:r>
            <a:r>
              <a:rPr lang="en-US" dirty="0" err="1"/>
              <a:t>NaN</a:t>
            </a:r>
            <a:endParaRPr lang="en-US" dirty="0"/>
          </a:p>
          <a:p>
            <a:pPr lvl="1"/>
            <a:r>
              <a:rPr lang="en-US" dirty="0" err="1"/>
              <a:t>NaN</a:t>
            </a:r>
            <a:r>
              <a:rPr lang="en-US" dirty="0"/>
              <a:t> ÷ </a:t>
            </a:r>
            <a:r>
              <a:rPr lang="en-US" i="1" dirty="0"/>
              <a:t>anything</a:t>
            </a:r>
            <a:r>
              <a:rPr lang="en-US" dirty="0"/>
              <a:t> = </a:t>
            </a:r>
            <a:r>
              <a:rPr lang="en-US" dirty="0" err="1"/>
              <a:t>NaN</a:t>
            </a:r>
            <a:endParaRPr lang="en-US" dirty="0"/>
          </a:p>
          <a:p>
            <a:pPr lvl="1"/>
            <a:r>
              <a:rPr lang="en-US" i="1" dirty="0"/>
              <a:t>anything</a:t>
            </a:r>
            <a:r>
              <a:rPr lang="en-US" dirty="0"/>
              <a:t> ÷ </a:t>
            </a:r>
            <a:r>
              <a:rPr lang="en-US" dirty="0" err="1"/>
              <a:t>NaN</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2456618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A7F6FD5-84F3-8B4E-852C-632948D31432}"/>
              </a:ext>
            </a:extLst>
          </p:cNvPr>
          <p:cNvPicPr>
            <a:picLocks noChangeAspect="1"/>
          </p:cNvPicPr>
          <p:nvPr/>
        </p:nvPicPr>
        <p:blipFill>
          <a:blip r:embed="rId3"/>
          <a:stretch>
            <a:fillRect/>
          </a:stretch>
        </p:blipFill>
        <p:spPr>
          <a:xfrm>
            <a:off x="3868615" y="5411158"/>
            <a:ext cx="7748710" cy="888054"/>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Addition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idx="1"/>
          </p:nvPr>
        </p:nvSpPr>
        <p:spPr/>
        <p:txBody>
          <a:bodyPr/>
          <a:lstStyle/>
          <a:p>
            <a:r>
              <a:rPr lang="en-US" dirty="0"/>
              <a:t>Align binary points</a:t>
            </a:r>
          </a:p>
          <a:p>
            <a:pPr lvl="1"/>
            <a:r>
              <a:rPr lang="en-US" dirty="0"/>
              <a:t>Assume </a:t>
            </a:r>
            <a:r>
              <a:rPr lang="en-US" i="1" dirty="0"/>
              <a:t>E</a:t>
            </a:r>
            <a:r>
              <a:rPr lang="en-US" baseline="-25000" dirty="0"/>
              <a:t>1</a:t>
            </a:r>
            <a:r>
              <a:rPr lang="en-US" dirty="0"/>
              <a:t> ≥ </a:t>
            </a:r>
            <a:r>
              <a:rPr lang="en-US" i="1" dirty="0"/>
              <a:t>E</a:t>
            </a:r>
            <a:r>
              <a:rPr lang="en-US" baseline="-25000" dirty="0"/>
              <a:t>2</a:t>
            </a:r>
            <a:endParaRPr lang="en-US" dirty="0"/>
          </a:p>
          <a:p>
            <a:pPr lvl="1"/>
            <a:r>
              <a:rPr lang="en-US" dirty="0"/>
              <a:t>Logical right-shift </a:t>
            </a:r>
            <a:r>
              <a:rPr lang="en-US" i="1" dirty="0"/>
              <a:t>m</a:t>
            </a:r>
            <a:r>
              <a:rPr lang="en-US" baseline="-25000" dirty="0"/>
              <a:t>2</a:t>
            </a:r>
            <a:r>
              <a:rPr lang="en-US" dirty="0"/>
              <a:t> by </a:t>
            </a:r>
            <a:r>
              <a:rPr lang="en-US" i="1" dirty="0"/>
              <a:t>E</a:t>
            </a:r>
            <a:r>
              <a:rPr lang="en-US" baseline="-25000" dirty="0"/>
              <a:t>1</a:t>
            </a:r>
            <a:r>
              <a:rPr lang="en-US" dirty="0"/>
              <a:t> ≥ </a:t>
            </a:r>
            <a:r>
              <a:rPr lang="en-US" i="1" dirty="0"/>
              <a:t>E</a:t>
            </a:r>
            <a:r>
              <a:rPr lang="en-US" baseline="-25000" dirty="0"/>
              <a:t>2</a:t>
            </a:r>
            <a:endParaRPr lang="en-US" dirty="0"/>
          </a:p>
          <a:p>
            <a:endParaRPr lang="en-US" dirty="0"/>
          </a:p>
          <a:p>
            <a:r>
              <a:rPr lang="en-US" dirty="0"/>
              <a:t>Compute exact sum</a:t>
            </a:r>
          </a:p>
          <a:p>
            <a:pPr lvl="1"/>
            <a:r>
              <a:rPr lang="en-US" dirty="0"/>
              <a:t>Add (subtract) modified significands</a:t>
            </a:r>
          </a:p>
          <a:p>
            <a:pPr lvl="1"/>
            <a:r>
              <a:rPr lang="en-US" dirty="0"/>
              <a:t>Exponent is </a:t>
            </a:r>
            <a:r>
              <a:rPr lang="en-US" i="1" dirty="0"/>
              <a:t>exponent</a:t>
            </a:r>
            <a:r>
              <a:rPr lang="en-US" baseline="-25000" dirty="0"/>
              <a:t>1</a:t>
            </a:r>
            <a:endParaRPr lang="en-US" dirty="0"/>
          </a:p>
          <a:p>
            <a:endParaRPr lang="en-US" dirty="0"/>
          </a:p>
          <a:p>
            <a:r>
              <a:rPr lang="en-US" dirty="0"/>
              <a:t>Renormalize</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429341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4140200" y="1677988"/>
            <a:ext cx="3911600" cy="137160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455920"/>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4676531"/>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35" name="Rectangle 34">
            <a:extLst>
              <a:ext uri="{FF2B5EF4-FFF2-40B4-BE49-F238E27FC236}">
                <a16:creationId xmlns:a16="http://schemas.microsoft.com/office/drawing/2014/main" id="{4C9AA91B-3953-6E41-AE3D-FC430F718A46}"/>
              </a:ext>
            </a:extLst>
          </p:cNvPr>
          <p:cNvSpPr/>
          <p:nvPr/>
        </p:nvSpPr>
        <p:spPr>
          <a:xfrm>
            <a:off x="7822050" y="531836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8" name="Rounded Rectangular Callout 37">
            <a:extLst>
              <a:ext uri="{FF2B5EF4-FFF2-40B4-BE49-F238E27FC236}">
                <a16:creationId xmlns:a16="http://schemas.microsoft.com/office/drawing/2014/main" id="{567DFBE5-A8B7-F446-BFDE-D52F7C9E141B}"/>
              </a:ext>
            </a:extLst>
          </p:cNvPr>
          <p:cNvSpPr/>
          <p:nvPr/>
        </p:nvSpPr>
        <p:spPr>
          <a:xfrm>
            <a:off x="5322188" y="6070294"/>
            <a:ext cx="1538689" cy="286056"/>
          </a:xfrm>
          <a:prstGeom prst="wedgeRoundRectCallout">
            <a:avLst>
              <a:gd name="adj1" fmla="val -14389"/>
              <a:gd name="adj2" fmla="val -28026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Binary point</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227267"/>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214123"/>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74083" y="3734314"/>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3740660"/>
            <a:ext cx="1826206" cy="369332"/>
          </a:xfrm>
          <a:prstGeom prst="rect">
            <a:avLst/>
          </a:prstGeom>
          <a:noFill/>
        </p:spPr>
        <p:txBody>
          <a:bodyPr wrap="none" rtlCol="0">
            <a:spAutoFit/>
          </a:bodyPr>
          <a:lstStyle/>
          <a:p>
            <a:pPr algn="ctr"/>
            <a:r>
              <a:rPr lang="en-US" dirty="0"/>
              <a:t>fractional portion</a:t>
            </a:r>
          </a:p>
        </p:txBody>
      </p:sp>
      <p:sp>
        <p:nvSpPr>
          <p:cNvPr id="43" name="Oval 42">
            <a:extLst>
              <a:ext uri="{FF2B5EF4-FFF2-40B4-BE49-F238E27FC236}">
                <a16:creationId xmlns:a16="http://schemas.microsoft.com/office/drawing/2014/main" id="{F4051F7D-8A51-884C-BFF8-B18D211B03F0}"/>
              </a:ext>
            </a:extLst>
          </p:cNvPr>
          <p:cNvSpPr/>
          <p:nvPr/>
        </p:nvSpPr>
        <p:spPr>
          <a:xfrm>
            <a:off x="5777574" y="5182116"/>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Tree>
    <p:extLst>
      <p:ext uri="{BB962C8B-B14F-4D97-AF65-F5344CB8AC3E}">
        <p14:creationId xmlns:p14="http://schemas.microsoft.com/office/powerpoint/2010/main" val="188648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up)">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ipe(right)">
                                      <p:cBhvr>
                                        <p:cTn id="12" dur="500"/>
                                        <p:tgtEl>
                                          <p:spTgt spid="39"/>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right)">
                                      <p:cBhvr>
                                        <p:cTn id="15" dur="500"/>
                                        <p:tgtEl>
                                          <p:spTgt spid="4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wipe(left)">
                                      <p:cBhvr>
                                        <p:cTn id="20" dur="500"/>
                                        <p:tgtEl>
                                          <p:spTgt spid="42"/>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p:bldP spid="4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Subtraction</a:t>
            </a:r>
          </a:p>
        </p:txBody>
      </p:sp>
      <p:pic>
        <p:nvPicPr>
          <p:cNvPr id="2" name="Content Placeholder 1">
            <a:extLst>
              <a:ext uri="{FF2B5EF4-FFF2-40B4-BE49-F238E27FC236}">
                <a16:creationId xmlns:a16="http://schemas.microsoft.com/office/drawing/2014/main" id="{56D21C8F-0B61-7A4C-B2BA-3FF4E5FDD662}"/>
              </a:ext>
            </a:extLst>
          </p:cNvPr>
          <p:cNvPicPr>
            <a:picLocks noGrp="1" noChangeAspect="1"/>
          </p:cNvPicPr>
          <p:nvPr>
            <p:ph idx="1"/>
          </p:nvPr>
        </p:nvPicPr>
        <p:blipFill>
          <a:blip r:embed="rId3"/>
          <a:stretch>
            <a:fillRect/>
          </a:stretch>
        </p:blipFill>
        <p:spPr>
          <a:xfrm>
            <a:off x="838200" y="3408309"/>
            <a:ext cx="10515600" cy="1185969"/>
          </a:xfrm>
          <a:prstGeom prst="rect">
            <a:avLst/>
          </a:prstGeom>
        </p:spPr>
      </p:pic>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13907221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934700" cy="4828674"/>
          </a:xfrm>
        </p:spPr>
        <p:txBody>
          <a:bodyPr>
            <a:normAutofit lnSpcReduction="10000"/>
          </a:bodyPr>
          <a:lstStyle/>
          <a:p>
            <a:r>
              <a:rPr lang="en-US" dirty="0">
                <a:solidFill>
                  <a:srgbClr val="FFFF00"/>
                </a:solidFill>
              </a:rPr>
              <a:t>Fixed Point Numbers</a:t>
            </a:r>
          </a:p>
          <a:p>
            <a:pPr lvl="1"/>
            <a:r>
              <a:rPr lang="en-US" dirty="0">
                <a:solidFill>
                  <a:srgbClr val="FFFF00"/>
                </a:solidFill>
              </a:rPr>
              <a:t>Convert binary fixed point to decimal fixed point using weighted sums</a:t>
            </a:r>
          </a:p>
          <a:p>
            <a:r>
              <a:rPr lang="en-US" dirty="0">
                <a:solidFill>
                  <a:srgbClr val="FFFF00"/>
                </a:solidFill>
              </a:rPr>
              <a:t>IEEE 754 encoding</a:t>
            </a:r>
          </a:p>
          <a:p>
            <a:pPr lvl="1"/>
            <a:r>
              <a:rPr lang="en-US" dirty="0">
                <a:solidFill>
                  <a:srgbClr val="FFFF00"/>
                </a:solidFill>
              </a:rPr>
              <a:t>Normal numbers</a:t>
            </a:r>
          </a:p>
          <a:p>
            <a:pPr lvl="1"/>
            <a:r>
              <a:rPr lang="en-US" dirty="0">
                <a:solidFill>
                  <a:srgbClr val="FFFF00"/>
                </a:solidFill>
              </a:rPr>
              <a:t>Subnormal numbers</a:t>
            </a:r>
          </a:p>
          <a:p>
            <a:pPr lvl="1"/>
            <a:r>
              <a:rPr lang="en-US" dirty="0">
                <a:solidFill>
                  <a:srgbClr val="FFFF00"/>
                </a:solidFill>
              </a:rPr>
              <a:t>Zero</a:t>
            </a:r>
          </a:p>
          <a:p>
            <a:pPr lvl="1"/>
            <a:r>
              <a:rPr lang="en-US" dirty="0">
                <a:solidFill>
                  <a:srgbClr val="FFFF00"/>
                </a:solidFill>
              </a:rPr>
              <a:t>Infinity</a:t>
            </a:r>
          </a:p>
          <a:p>
            <a:pPr lvl="1"/>
            <a:r>
              <a:rPr lang="en-US" dirty="0" err="1">
                <a:solidFill>
                  <a:srgbClr val="FFFF00"/>
                </a:solidFill>
              </a:rPr>
              <a:t>NaN</a:t>
            </a:r>
            <a:endParaRPr lang="en-US" dirty="0">
              <a:solidFill>
                <a:srgbClr val="FFFF00"/>
              </a:solidFill>
            </a:endParaRPr>
          </a:p>
          <a:p>
            <a:r>
              <a:rPr lang="en-US" dirty="0">
                <a:solidFill>
                  <a:srgbClr val="FFFF00"/>
                </a:solidFill>
              </a:rPr>
              <a:t>Convert binary fixed point </a:t>
            </a:r>
            <a:r>
              <a:rPr lang="en-US" dirty="0">
                <a:solidFill>
                  <a:srgbClr val="FFFF00"/>
                </a:solidFill>
                <a:sym typeface="Wingdings" pitchFamily="2" charset="2"/>
              </a:rPr>
              <a:t> “scientific notation”  IEEE 754 encoding</a:t>
            </a:r>
            <a:endParaRPr lang="en-US" dirty="0">
              <a:solidFill>
                <a:srgbClr val="FFFF00"/>
              </a:solidFill>
            </a:endParaRPr>
          </a:p>
          <a:p>
            <a:r>
              <a:rPr lang="en-US" dirty="0">
                <a:solidFill>
                  <a:srgbClr val="FFFF00"/>
                </a:solidFill>
              </a:rPr>
              <a:t>Rounding</a:t>
            </a:r>
          </a:p>
          <a:p>
            <a:r>
              <a:rPr lang="en-US" dirty="0">
                <a:solidFill>
                  <a:srgbClr val="FFFF00"/>
                </a:solidFill>
              </a:rPr>
              <a:t>Floating Point Arithmetic</a:t>
            </a: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Examples</a:t>
            </a:r>
          </a:p>
        </p:txBody>
      </p:sp>
      <p:sp>
        <p:nvSpPr>
          <p:cNvPr id="8" name="Content Placeholder 7">
            <a:extLst>
              <a:ext uri="{FF2B5EF4-FFF2-40B4-BE49-F238E27FC236}">
                <a16:creationId xmlns:a16="http://schemas.microsoft.com/office/drawing/2014/main" id="{EA0B46D5-2EFB-3F45-BBD7-BCF24E5A9E0C}"/>
              </a:ext>
            </a:extLst>
          </p:cNvPr>
          <p:cNvSpPr>
            <a:spLocks noGrp="1"/>
          </p:cNvSpPr>
          <p:nvPr>
            <p:ph sz="half" idx="1"/>
          </p:nvPr>
        </p:nvSpPr>
        <p:spPr/>
        <p:txBody>
          <a:bodyPr>
            <a:normAutofit/>
          </a:bodyPr>
          <a:lstStyle/>
          <a:p>
            <a:pPr>
              <a:tabLst>
                <a:tab pos="3314700" algn="ctr"/>
              </a:tabLst>
            </a:pPr>
            <a:r>
              <a:rPr lang="en-US" dirty="0"/>
              <a:t>Integers are special-case of fixed-point values</a:t>
            </a:r>
          </a:p>
          <a:p>
            <a:pPr>
              <a:tabLst>
                <a:tab pos="3314700" algn="ctr"/>
              </a:tabLst>
            </a:pPr>
            <a:r>
              <a:rPr lang="en-US" dirty="0"/>
              <a:t>Divide by 2 by shifting right</a:t>
            </a:r>
          </a:p>
          <a:p>
            <a:pPr>
              <a:tabLst>
                <a:tab pos="3314700" algn="ctr"/>
              </a:tabLst>
            </a:pPr>
            <a:r>
              <a:rPr lang="en-US" dirty="0"/>
              <a:t>Multiply by 2 by shifting left</a:t>
            </a:r>
          </a:p>
          <a:p>
            <a:pPr>
              <a:tabLst>
                <a:tab pos="3314700" algn="ctr"/>
              </a:tabLst>
            </a:pPr>
            <a:r>
              <a:rPr lang="en-US" dirty="0"/>
              <a:t>0.0000…1</a:t>
            </a:r>
            <a:r>
              <a:rPr lang="en-US" baseline="-25000" dirty="0"/>
              <a:t>2</a:t>
            </a:r>
            <a:r>
              <a:rPr lang="en-US" dirty="0"/>
              <a:t> = </a:t>
            </a:r>
            <a:r>
              <a:rPr lang="el-GR" dirty="0"/>
              <a:t>ε</a:t>
            </a:r>
            <a:r>
              <a:rPr lang="en-US" dirty="0"/>
              <a:t> is least value greater than 0.0</a:t>
            </a:r>
          </a:p>
          <a:p>
            <a:pPr>
              <a:tabLst>
                <a:tab pos="3314700" algn="ctr"/>
              </a:tabLst>
            </a:pPr>
            <a:r>
              <a:rPr lang="en-US" dirty="0"/>
              <a:t>0.11111…</a:t>
            </a:r>
            <a:r>
              <a:rPr lang="en-US" baseline="-25000" dirty="0"/>
              <a:t>2</a:t>
            </a:r>
            <a:r>
              <a:rPr lang="en-US" dirty="0"/>
              <a:t> = 1-</a:t>
            </a:r>
            <a:r>
              <a:rPr lang="el-GR" dirty="0"/>
              <a:t>ε</a:t>
            </a:r>
            <a:r>
              <a:rPr lang="en-US" dirty="0"/>
              <a:t> is greatest value less than 1.0</a:t>
            </a:r>
            <a:endParaRPr lang="en-US" baseline="-25000" dirty="0"/>
          </a:p>
        </p:txBody>
      </p:sp>
      <p:sp>
        <p:nvSpPr>
          <p:cNvPr id="10" name="Content Placeholder 9">
            <a:extLst>
              <a:ext uri="{FF2B5EF4-FFF2-40B4-BE49-F238E27FC236}">
                <a16:creationId xmlns:a16="http://schemas.microsoft.com/office/drawing/2014/main" id="{8749651C-EBC3-6142-AD2F-BDB906E56C21}"/>
              </a:ext>
            </a:extLst>
          </p:cNvPr>
          <p:cNvSpPr>
            <a:spLocks noGrp="1"/>
          </p:cNvSpPr>
          <p:nvPr>
            <p:ph sz="half" idx="2"/>
          </p:nvPr>
        </p:nvSpPr>
        <p:spPr>
          <a:xfrm>
            <a:off x="6172200" y="939800"/>
            <a:ext cx="5181600" cy="5237163"/>
          </a:xfrm>
        </p:spPr>
        <p:txBody>
          <a:bodyPr>
            <a:normAutofit/>
          </a:bodyPr>
          <a:lstStyle/>
          <a:p>
            <a:pPr marL="0" indent="0">
              <a:buNone/>
              <a:tabLst>
                <a:tab pos="3314700" algn="ctr"/>
              </a:tabLst>
            </a:pPr>
            <a:r>
              <a:rPr lang="en-US" dirty="0"/>
              <a:t> Value	Encoding</a:t>
            </a:r>
          </a:p>
          <a:p>
            <a:pPr>
              <a:tabLst>
                <a:tab pos="3594100" algn="dec"/>
              </a:tabLst>
            </a:pPr>
            <a:r>
              <a:rPr lang="en-US" dirty="0"/>
              <a:t>182</a:t>
            </a:r>
            <a:r>
              <a:rPr lang="en-US" baseline="-25000" dirty="0"/>
              <a:t>10</a:t>
            </a:r>
            <a:r>
              <a:rPr lang="en-US" dirty="0"/>
              <a:t>	10110110</a:t>
            </a:r>
            <a:r>
              <a:rPr lang="en-US" baseline="-25000" dirty="0"/>
              <a:t>2</a:t>
            </a:r>
          </a:p>
          <a:p>
            <a:pPr>
              <a:tabLst>
                <a:tab pos="3594100" algn="dec"/>
              </a:tabLst>
            </a:pPr>
            <a:r>
              <a:rPr lang="en-US" dirty="0"/>
              <a:t>91</a:t>
            </a:r>
            <a:r>
              <a:rPr lang="en-US" baseline="-25000" dirty="0"/>
              <a:t>10</a:t>
            </a:r>
            <a:r>
              <a:rPr lang="en-US" dirty="0"/>
              <a:t>	1011011</a:t>
            </a:r>
            <a:r>
              <a:rPr lang="en-US" baseline="-25000" dirty="0"/>
              <a:t>2</a:t>
            </a:r>
            <a:endParaRPr lang="en-US" dirty="0"/>
          </a:p>
          <a:p>
            <a:pPr>
              <a:tabLst>
                <a:tab pos="3594100" algn="dec"/>
              </a:tabLst>
            </a:pPr>
            <a:r>
              <a:rPr lang="en-US" dirty="0"/>
              <a:t>46½</a:t>
            </a:r>
            <a:r>
              <a:rPr lang="en-US" baseline="-25000" dirty="0"/>
              <a:t>10</a:t>
            </a:r>
            <a:r>
              <a:rPr lang="en-US" dirty="0"/>
              <a:t>	101101.1</a:t>
            </a:r>
            <a:r>
              <a:rPr lang="en-US" baseline="-25000" dirty="0"/>
              <a:t>2</a:t>
            </a:r>
            <a:endParaRPr lang="en-US" dirty="0"/>
          </a:p>
          <a:p>
            <a:pPr>
              <a:tabLst>
                <a:tab pos="3594100" algn="dec"/>
              </a:tabLst>
            </a:pPr>
            <a:r>
              <a:rPr lang="en-US" dirty="0"/>
              <a:t>22¾</a:t>
            </a:r>
            <a:r>
              <a:rPr lang="en-US" baseline="-25000" dirty="0"/>
              <a:t>10</a:t>
            </a:r>
            <a:r>
              <a:rPr lang="en-US" dirty="0"/>
              <a:t>	10110.11</a:t>
            </a:r>
            <a:r>
              <a:rPr lang="en-US" baseline="-25000" dirty="0"/>
              <a:t>2</a:t>
            </a:r>
            <a:endParaRPr lang="en-US" dirty="0"/>
          </a:p>
          <a:p>
            <a:pPr>
              <a:tabLst>
                <a:tab pos="3594100" algn="dec"/>
              </a:tabLst>
            </a:pPr>
            <a:r>
              <a:rPr lang="en-US" dirty="0"/>
              <a:t>11⅜</a:t>
            </a:r>
            <a:r>
              <a:rPr lang="en-US" baseline="-25000" dirty="0"/>
              <a:t>10</a:t>
            </a:r>
            <a:r>
              <a:rPr lang="en-US" dirty="0"/>
              <a:t>	1011.011</a:t>
            </a:r>
            <a:r>
              <a:rPr lang="en-US" baseline="-25000" dirty="0"/>
              <a:t>2</a:t>
            </a:r>
            <a:endParaRPr lang="en-US" dirty="0"/>
          </a:p>
          <a:p>
            <a:pPr>
              <a:tabLst>
                <a:tab pos="3594100" algn="dec"/>
              </a:tabLst>
            </a:pPr>
            <a:r>
              <a:rPr lang="en-US" dirty="0"/>
              <a:t>5</a:t>
            </a:r>
            <a:r>
              <a:rPr lang="en-US" sz="2000" dirty="0"/>
              <a:t>11/16</a:t>
            </a:r>
            <a:r>
              <a:rPr lang="en-US" baseline="-25000" dirty="0"/>
              <a:t>10</a:t>
            </a:r>
            <a:r>
              <a:rPr lang="en-US" dirty="0"/>
              <a:t>	101.1011</a:t>
            </a:r>
            <a:r>
              <a:rPr lang="en-US" baseline="-25000" dirty="0"/>
              <a:t>2</a:t>
            </a:r>
            <a:endParaRPr lang="en-US" dirty="0"/>
          </a:p>
          <a:p>
            <a:pPr>
              <a:tabLst>
                <a:tab pos="3594100" algn="dec"/>
              </a:tabLst>
            </a:pPr>
            <a:r>
              <a:rPr lang="en-US" dirty="0"/>
              <a:t>2</a:t>
            </a:r>
            <a:r>
              <a:rPr lang="en-US" sz="2000" dirty="0"/>
              <a:t>27/32</a:t>
            </a:r>
            <a:r>
              <a:rPr lang="en-US" baseline="-25000" dirty="0"/>
              <a:t>10</a:t>
            </a:r>
            <a:r>
              <a:rPr lang="en-US" dirty="0"/>
              <a:t>	10.11011</a:t>
            </a:r>
            <a:r>
              <a:rPr lang="en-US" baseline="-25000" dirty="0"/>
              <a:t>2</a:t>
            </a:r>
            <a:endParaRPr lang="en-US" dirty="0"/>
          </a:p>
          <a:p>
            <a:pPr>
              <a:tabLst>
                <a:tab pos="3594100" algn="dec"/>
              </a:tabLst>
            </a:pPr>
            <a:r>
              <a:rPr lang="en-US" dirty="0"/>
              <a:t>1</a:t>
            </a:r>
            <a:r>
              <a:rPr lang="en-US" sz="2000" dirty="0"/>
              <a:t>27/64</a:t>
            </a:r>
            <a:r>
              <a:rPr lang="en-US" baseline="-25000" dirty="0"/>
              <a:t>10</a:t>
            </a:r>
            <a:r>
              <a:rPr lang="en-US" dirty="0"/>
              <a:t>	1.011011</a:t>
            </a:r>
            <a:r>
              <a:rPr lang="en-US" baseline="-25000" dirty="0"/>
              <a:t>2</a:t>
            </a:r>
            <a:endParaRPr lang="en-US" dirty="0"/>
          </a:p>
          <a:p>
            <a:pPr>
              <a:tabLst>
                <a:tab pos="3594100" algn="dec"/>
              </a:tabLst>
            </a:pPr>
            <a:r>
              <a:rPr lang="en-US" dirty="0"/>
              <a:t> </a:t>
            </a:r>
            <a:r>
              <a:rPr lang="en-US" sz="2000" dirty="0"/>
              <a:t>91/128</a:t>
            </a:r>
            <a:r>
              <a:rPr lang="en-US" baseline="-25000" dirty="0"/>
              <a:t>10</a:t>
            </a:r>
            <a:r>
              <a:rPr lang="en-US" dirty="0"/>
              <a:t>	0.1011011</a:t>
            </a:r>
            <a:r>
              <a:rPr lang="en-US" baseline="-25000" dirty="0"/>
              <a:t>2</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2" name="Picture 11">
            <a:extLst>
              <a:ext uri="{FF2B5EF4-FFF2-40B4-BE49-F238E27FC236}">
                <a16:creationId xmlns:a16="http://schemas.microsoft.com/office/drawing/2014/main" id="{FBC90FE0-D128-0E4F-9031-59C79779401F}"/>
              </a:ext>
            </a:extLst>
          </p:cNvPr>
          <p:cNvPicPr>
            <a:picLocks noChangeAspect="1"/>
          </p:cNvPicPr>
          <p:nvPr/>
        </p:nvPicPr>
        <p:blipFill>
          <a:blip r:embed="rId3"/>
          <a:stretch>
            <a:fillRect/>
          </a:stretch>
        </p:blipFill>
        <p:spPr>
          <a:xfrm>
            <a:off x="3302000" y="5274115"/>
            <a:ext cx="1714500" cy="902848"/>
          </a:xfrm>
          <a:prstGeom prst="rect">
            <a:avLst/>
          </a:prstGeom>
        </p:spPr>
      </p:pic>
    </p:spTree>
    <p:extLst>
      <p:ext uri="{BB962C8B-B14F-4D97-AF65-F5344CB8AC3E}">
        <p14:creationId xmlns:p14="http://schemas.microsoft.com/office/powerpoint/2010/main" val="214629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dissolv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668084" y="1696049"/>
            <a:ext cx="2672015" cy="936941"/>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Not difficult to read</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5058295"/>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5195846"/>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838982"/>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70272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5059593"/>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4" name="Oval 3">
            <a:extLst>
              <a:ext uri="{FF2B5EF4-FFF2-40B4-BE49-F238E27FC236}">
                <a16:creationId xmlns:a16="http://schemas.microsoft.com/office/drawing/2014/main" id="{1E570FAE-74AB-A94E-B5EE-83334B965814}"/>
              </a:ext>
            </a:extLst>
          </p:cNvPr>
          <p:cNvSpPr/>
          <p:nvPr/>
        </p:nvSpPr>
        <p:spPr>
          <a:xfrm>
            <a:off x="5777574" y="5565178"/>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35" name="Rectangle 34">
            <a:extLst>
              <a:ext uri="{FF2B5EF4-FFF2-40B4-BE49-F238E27FC236}">
                <a16:creationId xmlns:a16="http://schemas.microsoft.com/office/drawing/2014/main" id="{4C9AA91B-3953-6E41-AE3D-FC430F718A46}"/>
              </a:ext>
            </a:extLst>
          </p:cNvPr>
          <p:cNvSpPr/>
          <p:nvPr/>
        </p:nvSpPr>
        <p:spPr>
          <a:xfrm>
            <a:off x="7822050" y="5701431"/>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610329"/>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597185"/>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86783" y="4117376"/>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4123722"/>
            <a:ext cx="1826206" cy="369332"/>
          </a:xfrm>
          <a:prstGeom prst="rect">
            <a:avLst/>
          </a:prstGeom>
          <a:noFill/>
        </p:spPr>
        <p:txBody>
          <a:bodyPr wrap="none" rtlCol="0">
            <a:spAutoFit/>
          </a:bodyPr>
          <a:lstStyle/>
          <a:p>
            <a:pPr algn="ctr"/>
            <a:r>
              <a:rPr lang="en-US" dirty="0"/>
              <a:t>fractional portion</a:t>
            </a:r>
          </a:p>
        </p:txBody>
      </p:sp>
      <p:pic>
        <p:nvPicPr>
          <p:cNvPr id="9" name="Picture 8">
            <a:extLst>
              <a:ext uri="{FF2B5EF4-FFF2-40B4-BE49-F238E27FC236}">
                <a16:creationId xmlns:a16="http://schemas.microsoft.com/office/drawing/2014/main" id="{25FA5BAB-4101-424B-985D-AB877A0E24F9}"/>
              </a:ext>
            </a:extLst>
          </p:cNvPr>
          <p:cNvPicPr>
            <a:picLocks noChangeAspect="1"/>
          </p:cNvPicPr>
          <p:nvPr/>
        </p:nvPicPr>
        <p:blipFill>
          <a:blip r:embed="rId4"/>
          <a:stretch>
            <a:fillRect/>
          </a:stretch>
        </p:blipFill>
        <p:spPr>
          <a:xfrm>
            <a:off x="655385" y="1693971"/>
            <a:ext cx="6901116" cy="943443"/>
          </a:xfrm>
          <a:prstGeom prst="rect">
            <a:avLst/>
          </a:prstGeom>
        </p:spPr>
      </p:pic>
      <p:pic>
        <p:nvPicPr>
          <p:cNvPr id="8" name="Picture 7">
            <a:extLst>
              <a:ext uri="{FF2B5EF4-FFF2-40B4-BE49-F238E27FC236}">
                <a16:creationId xmlns:a16="http://schemas.microsoft.com/office/drawing/2014/main" id="{97E984AC-1F7A-F041-A432-935850C1EC7B}"/>
              </a:ext>
            </a:extLst>
          </p:cNvPr>
          <p:cNvPicPr>
            <a:picLocks noChangeAspect="1"/>
          </p:cNvPicPr>
          <p:nvPr/>
        </p:nvPicPr>
        <p:blipFill>
          <a:blip r:embed="rId5"/>
          <a:stretch>
            <a:fillRect/>
          </a:stretch>
        </p:blipFill>
        <p:spPr>
          <a:xfrm>
            <a:off x="655385" y="1688289"/>
            <a:ext cx="10881230" cy="943914"/>
          </a:xfrm>
          <a:prstGeom prst="rect">
            <a:avLst/>
          </a:prstGeom>
        </p:spPr>
      </p:pic>
      <p:sp>
        <p:nvSpPr>
          <p:cNvPr id="10" name="TextBox 9">
            <a:extLst>
              <a:ext uri="{FF2B5EF4-FFF2-40B4-BE49-F238E27FC236}">
                <a16:creationId xmlns:a16="http://schemas.microsoft.com/office/drawing/2014/main" id="{1AE76515-9D7B-1E44-8E88-B12C543EF893}"/>
              </a:ext>
            </a:extLst>
          </p:cNvPr>
          <p:cNvSpPr txBox="1"/>
          <p:nvPr/>
        </p:nvSpPr>
        <p:spPr>
          <a:xfrm>
            <a:off x="4072080" y="3010329"/>
            <a:ext cx="4291496" cy="523220"/>
          </a:xfrm>
          <a:prstGeom prst="rect">
            <a:avLst/>
          </a:prstGeom>
          <a:noFill/>
        </p:spPr>
        <p:txBody>
          <a:bodyPr wrap="none" rtlCol="0">
            <a:spAutoFit/>
          </a:bodyPr>
          <a:lstStyle/>
          <a:p>
            <a:r>
              <a:rPr lang="en-US" sz="2800" dirty="0"/>
              <a:t>Example: 1011.101</a:t>
            </a:r>
            <a:r>
              <a:rPr lang="en-US" sz="2800" baseline="-25000" dirty="0"/>
              <a:t>2</a:t>
            </a:r>
            <a:r>
              <a:rPr lang="en-US" sz="2800" dirty="0"/>
              <a:t> = 11⅝</a:t>
            </a:r>
            <a:r>
              <a:rPr lang="en-US" sz="2800" baseline="-25000" dirty="0"/>
              <a:t>10</a:t>
            </a:r>
            <a:endParaRPr lang="en-US" dirty="0"/>
          </a:p>
        </p:txBody>
      </p:sp>
    </p:spTree>
    <p:extLst>
      <p:ext uri="{BB962C8B-B14F-4D97-AF65-F5344CB8AC3E}">
        <p14:creationId xmlns:p14="http://schemas.microsoft.com/office/powerpoint/2010/main" val="60581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xit" presetSubtype="8" fill="hold" nodeType="withEffect">
                                  <p:stCondLst>
                                    <p:cond delay="0"/>
                                  </p:stCondLst>
                                  <p:childTnLst>
                                    <p:animEffect transition="out" filter="wipe(left)">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par>
                                <p:cTn id="16" presetID="22" presetClass="exit" presetSubtype="8" fill="hold" nodeType="withEffect">
                                  <p:stCondLst>
                                    <p:cond delay="0"/>
                                  </p:stCondLst>
                                  <p:childTnLst>
                                    <p:animEffect transition="out" filter="wipe(left)">
                                      <p:cBhvr>
                                        <p:cTn id="17" dur="500"/>
                                        <p:tgtEl>
                                          <p:spTgt spid="9"/>
                                        </p:tgtEl>
                                      </p:cBhvr>
                                    </p:animEffect>
                                    <p:set>
                                      <p:cBhvr>
                                        <p:cTn id="18" dur="1" fill="hold">
                                          <p:stCondLst>
                                            <p:cond delay="499"/>
                                          </p:stCondLst>
                                        </p:cTn>
                                        <p:tgtEl>
                                          <p:spTgt spid="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exactly represent all fractions</a:t>
            </a:r>
          </a:p>
          <a:p>
            <a:pPr lvl="1"/>
            <a:r>
              <a:rPr lang="en-US" dirty="0"/>
              <a:t>Exactly represents only numbers of the form </a:t>
            </a:r>
            <a:r>
              <a:rPr lang="en-US" i="1" dirty="0"/>
              <a:t>n</a:t>
            </a:r>
            <a:r>
              <a:rPr lang="en-US" dirty="0"/>
              <a:t>/2</a:t>
            </a:r>
            <a:r>
              <a:rPr lang="en-US" i="1" baseline="30000" dirty="0"/>
              <a:t>k</a:t>
            </a:r>
            <a:endParaRPr lang="en-US" dirty="0"/>
          </a:p>
          <a:p>
            <a:pPr lvl="1"/>
            <a:r>
              <a:rPr lang="en-US" dirty="0"/>
              <a:t>Other rational numbers have repeating bit representations</a:t>
            </a:r>
          </a:p>
          <a:p>
            <a:endParaRPr lang="en-US" dirty="0"/>
          </a:p>
          <a:p>
            <a:r>
              <a:rPr lang="en-US" dirty="0"/>
              <a:t>1/3</a:t>
            </a:r>
            <a:r>
              <a:rPr lang="en-US" baseline="-25000" dirty="0"/>
              <a:t>10</a:t>
            </a:r>
            <a:r>
              <a:rPr lang="en-US" dirty="0"/>
              <a:t> = 0.0101[01]…</a:t>
            </a:r>
            <a:r>
              <a:rPr lang="en-US" baseline="-25000" dirty="0"/>
              <a:t>2</a:t>
            </a:r>
          </a:p>
          <a:p>
            <a:r>
              <a:rPr lang="en-US" dirty="0"/>
              <a:t>1/5</a:t>
            </a:r>
            <a:r>
              <a:rPr lang="en-US" baseline="-25000" dirty="0"/>
              <a:t>10</a:t>
            </a:r>
            <a:r>
              <a:rPr lang="en-US" dirty="0"/>
              <a:t> = 0.00110011[0011]…</a:t>
            </a:r>
            <a:r>
              <a:rPr lang="en-US" baseline="-25000" dirty="0"/>
              <a:t>2</a:t>
            </a:r>
          </a:p>
          <a:p>
            <a:r>
              <a:rPr lang="en-US" dirty="0"/>
              <a:t>1/10</a:t>
            </a:r>
            <a:r>
              <a:rPr lang="en-US" baseline="-25000" dirty="0"/>
              <a:t>10</a:t>
            </a:r>
            <a:r>
              <a:rPr lang="en-US" dirty="0"/>
              <a:t> = 0.0001100110011[0011]…</a:t>
            </a:r>
            <a:r>
              <a:rPr lang="en-US" baseline="-25000" dirty="0"/>
              <a:t>2</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993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dissolve">
                                      <p:cBhvr>
                                        <p:cTn id="23" dur="500"/>
                                        <p:tgtEl>
                                          <p:spTgt spid="8">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6" end="6"/>
                                            </p:txEl>
                                          </p:spTgt>
                                        </p:tgtEl>
                                        <p:attrNameLst>
                                          <p:attrName>style.visibility</p:attrName>
                                        </p:attrNameLst>
                                      </p:cBhvr>
                                      <p:to>
                                        <p:strVal val="visible"/>
                                      </p:to>
                                    </p:set>
                                    <p:animEffect transition="in" filter="dissolve">
                                      <p:cBhvr>
                                        <p:cTn id="28"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represent both large and small values</a:t>
            </a:r>
          </a:p>
          <a:p>
            <a:endParaRPr lang="en-US" dirty="0"/>
          </a:p>
          <a:p>
            <a:r>
              <a:rPr lang="en-US" dirty="0"/>
              <a:t>Given </a:t>
            </a:r>
            <a:r>
              <a:rPr lang="en-US" i="1" dirty="0"/>
              <a:t>n</a:t>
            </a:r>
            <a:r>
              <a:rPr lang="en-US" dirty="0"/>
              <a:t> bits total</a:t>
            </a:r>
          </a:p>
          <a:p>
            <a:pPr lvl="1"/>
            <a:r>
              <a:rPr lang="en-US" dirty="0"/>
              <a:t>More bits for integer portion (for large values) leaves fewer bits for fractional portion</a:t>
            </a:r>
          </a:p>
          <a:p>
            <a:pPr lvl="1"/>
            <a:r>
              <a:rPr lang="en-US" dirty="0"/>
              <a:t>More bits for fractional portion (for small values) leaves fewer bits for integer portion</a:t>
            </a:r>
          </a:p>
          <a:p>
            <a:endParaRPr lang="en-US" dirty="0"/>
          </a:p>
          <a:p>
            <a:r>
              <a:rPr lang="en-US" dirty="0"/>
              <a:t>We can fix this problem with </a:t>
            </a:r>
            <a:r>
              <a:rPr lang="en-US" i="1" dirty="0"/>
              <a:t>floating point</a:t>
            </a:r>
            <a:r>
              <a:rPr lang="en-US" dirty="0"/>
              <a:t> numbers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390655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36856</TotalTime>
  <Words>4360</Words>
  <Application>Microsoft Macintosh PowerPoint</Application>
  <PresentationFormat>Widescreen</PresentationFormat>
  <Paragraphs>864</Paragraphs>
  <Slides>51</Slides>
  <Notes>37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Calibri</vt:lpstr>
      <vt:lpstr>Calibri Light</vt:lpstr>
      <vt:lpstr>Lucida Console</vt:lpstr>
      <vt:lpstr>Office Theme</vt:lpstr>
      <vt:lpstr>Arithmetic for Binary Computers (ABCs)  Floating Point Numbers</vt:lpstr>
      <vt:lpstr>PowerPoint Presentation</vt:lpstr>
      <vt:lpstr>Fixed Point Binary Numbers</vt:lpstr>
      <vt:lpstr>Recall Integer Encoding</vt:lpstr>
      <vt:lpstr>Fixed Point Numbers: Encoding</vt:lpstr>
      <vt:lpstr>Fixed Point Numbers: Examples</vt:lpstr>
      <vt:lpstr>Fixed Point Numbers: Not difficult to read</vt:lpstr>
      <vt:lpstr>Fixed Point Numbers: Limitations</vt:lpstr>
      <vt:lpstr>Fixed Point Numbers: Limitations</vt:lpstr>
      <vt:lpstr>Digression: Decimal Fixed Point Value Hack</vt:lpstr>
      <vt:lpstr>Why Fixed Point Decimal?</vt:lpstr>
      <vt:lpstr>Decimal Fixed Point Hack</vt:lpstr>
      <vt:lpstr>Floating Point Binary Numbers</vt:lpstr>
      <vt:lpstr>Floating Point Numbers: Nothing New</vt:lpstr>
      <vt:lpstr>Floating Point Numbers: Nothing New</vt:lpstr>
      <vt:lpstr>IEEE Standard 754: Overview</vt:lpstr>
      <vt:lpstr>IEEE Standard 754: Representation</vt:lpstr>
      <vt:lpstr>IEEE Standard 754: Representation</vt:lpstr>
      <vt:lpstr>IEEE Standard 754: Precision Options</vt:lpstr>
      <vt:lpstr>Intel x87 80-bit extended precision</vt:lpstr>
      <vt:lpstr>Normal Numbers</vt:lpstr>
      <vt:lpstr>Normal Numbers: Bias Examples</vt:lpstr>
      <vt:lpstr>Normal Numbers: Encoding Summary</vt:lpstr>
      <vt:lpstr>Normal Numbers: Encoding Example</vt:lpstr>
      <vt:lpstr>Normal Numbers: Decoding Example</vt:lpstr>
      <vt:lpstr>Integer Representation vs Floating Point Representation</vt:lpstr>
      <vt:lpstr>Integer Casting vs Floating Point Casting</vt:lpstr>
      <vt:lpstr>Quarter Precision Floating Point</vt:lpstr>
      <vt:lpstr>Quarter Precision: Encoding Example</vt:lpstr>
      <vt:lpstr>Subnormal Numbers</vt:lpstr>
      <vt:lpstr>Zero Numbers</vt:lpstr>
      <vt:lpstr>Special Values</vt:lpstr>
      <vt:lpstr>Floating Point Number Line</vt:lpstr>
      <vt:lpstr>Quarter Precision: Dynamic Range (positive values only) </vt:lpstr>
      <vt:lpstr>IEEE 754 Encoding Summary</vt:lpstr>
      <vt:lpstr>IEEE 754 and Integer Hardware</vt:lpstr>
      <vt:lpstr>Floating Point Binary Numbers</vt:lpstr>
      <vt:lpstr>Floating Point Operations: Compute exactly, then Round</vt:lpstr>
      <vt:lpstr>Rounding: Limited Precision</vt:lpstr>
      <vt:lpstr>Rounding: Approaches to Rounding</vt:lpstr>
      <vt:lpstr>Rounding: IEEE 754 Rounding Modes</vt:lpstr>
      <vt:lpstr>Rounding: To Nearest Even</vt:lpstr>
      <vt:lpstr>Rounding: To Nearest Even, in Binary</vt:lpstr>
      <vt:lpstr>Rounding: Binary examples</vt:lpstr>
      <vt:lpstr>Rounding: A closer look at “halfway” examples</vt:lpstr>
      <vt:lpstr>Floating Point Binary Numbers</vt:lpstr>
      <vt:lpstr>Floating Point Mulitplication</vt:lpstr>
      <vt:lpstr>Floating Point Division</vt:lpstr>
      <vt:lpstr>Floating Point Addition</vt:lpstr>
      <vt:lpstr>Floating Point Subtraction</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375</cp:revision>
  <dcterms:created xsi:type="dcterms:W3CDTF">2018-01-03T19:54:25Z</dcterms:created>
  <dcterms:modified xsi:type="dcterms:W3CDTF">2021-09-26T21:18:48Z</dcterms:modified>
</cp:coreProperties>
</file>

<file path=docProps/thumbnail.jpeg>
</file>